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75"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BA1A26-A8E8-43AA-AE14-F8DA31531701}">
          <p14:sldIdLst>
            <p14:sldId id="256"/>
            <p14:sldId id="258"/>
            <p14:sldId id="257"/>
            <p14:sldId id="259"/>
            <p14:sldId id="260"/>
            <p14:sldId id="261"/>
            <p14:sldId id="275"/>
            <p14:sldId id="262"/>
            <p14:sldId id="263"/>
            <p14:sldId id="264"/>
            <p14:sldId id="265"/>
            <p14:sldId id="266"/>
            <p14:sldId id="267"/>
            <p14:sldId id="268"/>
            <p14:sldId id="270"/>
            <p14:sldId id="271"/>
            <p14:sldId id="272"/>
            <p14:sldId id="273"/>
            <p14:sldId id="274"/>
            <p14:sldId id="276"/>
            <p14:sldId id="277"/>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204D1E-43AA-44C0-B0BE-4E11203B25EF}"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3598693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04D1E-43AA-44C0-B0BE-4E11203B25EF}"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287494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04D1E-43AA-44C0-B0BE-4E11203B25EF}"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272366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04D1E-43AA-44C0-B0BE-4E11203B25EF}"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467461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204D1E-43AA-44C0-B0BE-4E11203B25EF}" type="datetimeFigureOut">
              <a:rPr lang="en-IN" smtClean="0"/>
              <a:t>24-11-2020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248502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204D1E-43AA-44C0-B0BE-4E11203B25EF}"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44268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204D1E-43AA-44C0-B0BE-4E11203B25EF}" type="datetimeFigureOut">
              <a:rPr lang="en-IN" smtClean="0"/>
              <a:t>24-11-2020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588139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204D1E-43AA-44C0-B0BE-4E11203B25EF}" type="datetimeFigureOut">
              <a:rPr lang="en-IN" smtClean="0"/>
              <a:t>24-11-2020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349860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04D1E-43AA-44C0-B0BE-4E11203B25EF}" type="datetimeFigureOut">
              <a:rPr lang="en-IN" smtClean="0"/>
              <a:t>24-11-2020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2700291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04D1E-43AA-44C0-B0BE-4E11203B25EF}"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470325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04D1E-43AA-44C0-B0BE-4E11203B25EF}" type="datetimeFigureOut">
              <a:rPr lang="en-IN" smtClean="0"/>
              <a:t>24-11-2020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D68865-FA9E-4A40-8F17-2FB0B87D6A9E}" type="slidenum">
              <a:rPr lang="en-IN" smtClean="0"/>
              <a:t>‹#›</a:t>
            </a:fld>
            <a:endParaRPr lang="en-IN"/>
          </a:p>
        </p:txBody>
      </p:sp>
    </p:spTree>
    <p:extLst>
      <p:ext uri="{BB962C8B-B14F-4D97-AF65-F5344CB8AC3E}">
        <p14:creationId xmlns:p14="http://schemas.microsoft.com/office/powerpoint/2010/main" val="2219664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04D1E-43AA-44C0-B0BE-4E11203B25EF}" type="datetimeFigureOut">
              <a:rPr lang="en-IN" smtClean="0"/>
              <a:t>24-11-2020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68865-FA9E-4A40-8F17-2FB0B87D6A9E}" type="slidenum">
              <a:rPr lang="en-IN" smtClean="0"/>
              <a:t>‹#›</a:t>
            </a:fld>
            <a:endParaRPr lang="en-IN"/>
          </a:p>
        </p:txBody>
      </p:sp>
    </p:spTree>
    <p:extLst>
      <p:ext uri="{BB962C8B-B14F-4D97-AF65-F5344CB8AC3E}">
        <p14:creationId xmlns:p14="http://schemas.microsoft.com/office/powerpoint/2010/main" val="2559368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F87337-A4F3-4F69-9507-E5AC67FDEB39}"/>
              </a:ext>
            </a:extLst>
          </p:cNvPr>
          <p:cNvSpPr>
            <a:spLocks noGrp="1"/>
          </p:cNvSpPr>
          <p:nvPr>
            <p:ph type="title"/>
          </p:nvPr>
        </p:nvSpPr>
        <p:spPr/>
        <p:txBody>
          <a:bodyPr/>
          <a:lstStyle/>
          <a:p>
            <a:endParaRPr lang="en-IN" dirty="0"/>
          </a:p>
        </p:txBody>
      </p:sp>
      <p:pic>
        <p:nvPicPr>
          <p:cNvPr id="1026" name="Picture 2" descr="Mysteries of Jagannath Temple that defy scientific logic | Times of India  Travel">
            <a:extLst>
              <a:ext uri="{FF2B5EF4-FFF2-40B4-BE49-F238E27FC236}">
                <a16:creationId xmlns:a16="http://schemas.microsoft.com/office/drawing/2014/main" id="{78381033-7424-4A5C-8571-F66C7A7F9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83197"/>
            <a:ext cx="12191999" cy="69411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E0FAF1-B70F-427D-9F72-2BCB246A014B}"/>
              </a:ext>
            </a:extLst>
          </p:cNvPr>
          <p:cNvSpPr txBox="1"/>
          <p:nvPr/>
        </p:nvSpPr>
        <p:spPr>
          <a:xfrm>
            <a:off x="4178422" y="-369801"/>
            <a:ext cx="4492101" cy="3477875"/>
          </a:xfrm>
          <a:prstGeom prst="rect">
            <a:avLst/>
          </a:prstGeom>
          <a:noFill/>
        </p:spPr>
        <p:txBody>
          <a:bodyPr wrap="square" rtlCol="0">
            <a:spAutoFit/>
          </a:bodyPr>
          <a:lstStyle/>
          <a:p>
            <a:endParaRPr lang="en-IN" sz="4000" dirty="0">
              <a:latin typeface="French Script MT" panose="03020402040607040605" pitchFamily="66" charset="0"/>
            </a:endParaRPr>
          </a:p>
          <a:p>
            <a:r>
              <a:rPr lang="en-IN" sz="3600" dirty="0">
                <a:latin typeface="French Script MT" panose="03020402040607040605" pitchFamily="66" charset="0"/>
              </a:rPr>
              <a:t>This mystical place,</a:t>
            </a:r>
          </a:p>
          <a:p>
            <a:r>
              <a:rPr lang="en-IN" sz="3600" dirty="0">
                <a:latin typeface="French Script MT" panose="03020402040607040605" pitchFamily="66" charset="0"/>
              </a:rPr>
              <a:t>Also called The land of God,</a:t>
            </a:r>
          </a:p>
          <a:p>
            <a:r>
              <a:rPr lang="en-IN" sz="3600" dirty="0">
                <a:latin typeface="French Script MT" panose="03020402040607040605" pitchFamily="66" charset="0"/>
              </a:rPr>
              <a:t>Famous for innumerable things,</a:t>
            </a:r>
          </a:p>
          <a:p>
            <a:r>
              <a:rPr lang="en-IN" sz="3600" dirty="0">
                <a:latin typeface="French Script MT" panose="03020402040607040605" pitchFamily="66" charset="0"/>
              </a:rPr>
              <a:t>Is no other state but </a:t>
            </a:r>
          </a:p>
          <a:p>
            <a:r>
              <a:rPr lang="en-IN" sz="3600" dirty="0">
                <a:latin typeface="French Script MT" panose="03020402040607040605" pitchFamily="66" charset="0"/>
              </a:rPr>
              <a:t>Orissa</a:t>
            </a:r>
          </a:p>
        </p:txBody>
      </p:sp>
    </p:spTree>
    <p:extLst>
      <p:ext uri="{BB962C8B-B14F-4D97-AF65-F5344CB8AC3E}">
        <p14:creationId xmlns:p14="http://schemas.microsoft.com/office/powerpoint/2010/main" val="1666458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3" end="3"/>
                                            </p:txEl>
                                          </p:spTgt>
                                        </p:tgtEl>
                                      </p:cBhvr>
                                    </p:animEffect>
                                  </p:childTnLst>
                                </p:cTn>
                              </p:par>
                              <p:par>
                                <p:cTn id="27" presetID="3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p:cTn id="2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4" end="4"/>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0221A1-B480-4662-BD18-E40BDACFA2FA}"/>
              </a:ext>
            </a:extLst>
          </p:cNvPr>
          <p:cNvSpPr txBox="1"/>
          <p:nvPr/>
        </p:nvSpPr>
        <p:spPr>
          <a:xfrm>
            <a:off x="1" y="186431"/>
            <a:ext cx="11922710" cy="6671569"/>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2BE85A8-6DD3-4644-A1AC-C963DC9901E5}"/>
              </a:ext>
            </a:extLst>
          </p:cNvPr>
          <p:cNvSpPr txBox="1"/>
          <p:nvPr/>
        </p:nvSpPr>
        <p:spPr>
          <a:xfrm>
            <a:off x="168676" y="186431"/>
            <a:ext cx="11754035" cy="4585871"/>
          </a:xfrm>
          <a:prstGeom prst="rect">
            <a:avLst/>
          </a:prstGeom>
          <a:noFill/>
        </p:spPr>
        <p:txBody>
          <a:bodyPr wrap="square" rtlCol="0">
            <a:spAutoFit/>
          </a:bodyPr>
          <a:lstStyle/>
          <a:p>
            <a:r>
              <a:rPr lang="en-IN" sz="2800" dirty="0">
                <a:latin typeface="Monotype Corsiva" panose="03010101010201010101" pitchFamily="66" charset="0"/>
              </a:rPr>
              <a:t>Hmm…Now let’s  acknowledge ourselves</a:t>
            </a:r>
          </a:p>
          <a:p>
            <a:r>
              <a:rPr lang="en-IN" sz="2800" dirty="0">
                <a:latin typeface="Monotype Corsiva" panose="03010101010201010101" pitchFamily="66" charset="0"/>
              </a:rPr>
              <a:t>About scientific side </a:t>
            </a:r>
            <a:r>
              <a:rPr lang="en-IN" sz="2800" dirty="0" err="1">
                <a:latin typeface="Monotype Corsiva" panose="03010101010201010101" pitchFamily="66" charset="0"/>
              </a:rPr>
              <a:t>orissa</a:t>
            </a:r>
            <a:endParaRPr lang="en-IN" sz="2800" dirty="0">
              <a:latin typeface="Monotype Corsiva" panose="03010101010201010101" pitchFamily="66" charset="0"/>
            </a:endParaRPr>
          </a:p>
          <a:p>
            <a:r>
              <a:rPr lang="en-IN" sz="2800" dirty="0">
                <a:latin typeface="Monotype Corsiva" panose="03010101010201010101" pitchFamily="66" charset="0"/>
              </a:rPr>
              <a:t>Let’s dive in!</a:t>
            </a:r>
          </a:p>
          <a:p>
            <a:r>
              <a:rPr lang="en-IN" sz="2000" dirty="0">
                <a:latin typeface="Monotype Corsiva" panose="03010101010201010101" pitchFamily="66" charset="0"/>
              </a:rPr>
              <a:t> </a:t>
            </a:r>
            <a:endParaRPr lang="en-IN" sz="2000" dirty="0">
              <a:latin typeface="Gabriola" panose="04040605051002020D02" pitchFamily="82" charset="0"/>
            </a:endParaRPr>
          </a:p>
          <a:p>
            <a:r>
              <a:rPr lang="en-IN" sz="2000" dirty="0">
                <a:latin typeface="Gabriola" panose="04040605051002020D02" pitchFamily="82" charset="0"/>
              </a:rPr>
              <a:t>   </a:t>
            </a:r>
          </a:p>
          <a:p>
            <a:r>
              <a:rPr lang="en-IN" sz="2000" dirty="0">
                <a:latin typeface="Gabriola" panose="04040605051002020D02" pitchFamily="82" charset="0"/>
              </a:rPr>
              <a:t> </a:t>
            </a:r>
            <a:r>
              <a:rPr lang="en-IN" sz="2400" dirty="0">
                <a:latin typeface="Gabriola" panose="04040605051002020D02" pitchFamily="82" charset="0"/>
              </a:rPr>
              <a:t>One of the famous mathematicians of </a:t>
            </a:r>
            <a:r>
              <a:rPr lang="en-IN" sz="2400" dirty="0" err="1">
                <a:latin typeface="Gabriola" panose="04040605051002020D02" pitchFamily="82" charset="0"/>
              </a:rPr>
              <a:t>orissa</a:t>
            </a:r>
            <a:r>
              <a:rPr lang="en-IN" sz="2400" dirty="0">
                <a:latin typeface="Gabriola" panose="04040605051002020D02" pitchFamily="82" charset="0"/>
              </a:rPr>
              <a:t> is-</a:t>
            </a:r>
          </a:p>
          <a:p>
            <a:r>
              <a:rPr lang="en-IN" sz="2000" dirty="0">
                <a:latin typeface="Gabriola" panose="04040605051002020D02" pitchFamily="82" charset="0"/>
              </a:rPr>
              <a:t> </a:t>
            </a:r>
            <a:r>
              <a:rPr lang="en-IN" b="1" dirty="0" err="1">
                <a:latin typeface="Gabriola" panose="04040605051002020D02" pitchFamily="82" charset="0"/>
              </a:rPr>
              <a:t>Gadadhar</a:t>
            </a:r>
            <a:r>
              <a:rPr lang="en-IN" b="1" dirty="0">
                <a:latin typeface="Gabriola" panose="04040605051002020D02" pitchFamily="82" charset="0"/>
              </a:rPr>
              <a:t> </a:t>
            </a:r>
            <a:r>
              <a:rPr lang="en-IN" b="1" dirty="0" err="1">
                <a:latin typeface="Gabriola" panose="04040605051002020D02" pitchFamily="82" charset="0"/>
              </a:rPr>
              <a:t>Misra</a:t>
            </a:r>
            <a:r>
              <a:rPr lang="en-IN" b="1" dirty="0">
                <a:latin typeface="Gabriola" panose="04040605051002020D02" pitchFamily="82" charset="0"/>
              </a:rPr>
              <a:t> </a:t>
            </a:r>
            <a:r>
              <a:rPr lang="en-IN" sz="2400" b="1" dirty="0">
                <a:latin typeface="Gabriola" panose="04040605051002020D02" pitchFamily="82" charset="0"/>
              </a:rPr>
              <a:t>, </a:t>
            </a:r>
            <a:r>
              <a:rPr lang="en-US" sz="2400" dirty="0">
                <a:latin typeface="Gabriola" panose="04040605051002020D02" pitchFamily="82" charset="0"/>
              </a:rPr>
              <a:t>He was born at Bhubaneswar in the state of Odisha to Prof Chakrapani Mishra and </a:t>
            </a:r>
            <a:r>
              <a:rPr lang="en-US" sz="2400" dirty="0" err="1">
                <a:latin typeface="Gabriola" panose="04040605051002020D02" pitchFamily="82" charset="0"/>
              </a:rPr>
              <a:t>Smt</a:t>
            </a:r>
            <a:r>
              <a:rPr lang="en-US" sz="2400" dirty="0">
                <a:latin typeface="Gabriola" panose="04040605051002020D02" pitchFamily="82" charset="0"/>
              </a:rPr>
              <a:t> </a:t>
            </a:r>
            <a:r>
              <a:rPr lang="en-US" sz="2400" dirty="0" err="1">
                <a:latin typeface="Gabriola" panose="04040605051002020D02" pitchFamily="82" charset="0"/>
              </a:rPr>
              <a:t>Arunabala</a:t>
            </a:r>
            <a:r>
              <a:rPr lang="en-US" sz="2400" dirty="0">
                <a:latin typeface="Gabriola" panose="04040605051002020D02" pitchFamily="82" charset="0"/>
              </a:rPr>
              <a:t> Mishra. He studied at DM School, BJB College, Sambalpur University (Masters, 1979) and State University of New York in USA (PhD, 1982). He taught at Indian Statistical Institute (ISI), Kolkata and Bengaluru before joining the Indian Institute of Science (IISc), Bengaluru where he is currently engaged in teaching and research.</a:t>
            </a:r>
          </a:p>
          <a:p>
            <a:r>
              <a:rPr lang="en-US" sz="2400" dirty="0">
                <a:latin typeface="Gabriola" panose="04040605051002020D02" pitchFamily="82" charset="0"/>
              </a:rPr>
              <a:t>He was awarded the, Shanti Swarup Bhatnagar Prize for Science and Technology  in 2001, the highest science award </a:t>
            </a:r>
          </a:p>
          <a:p>
            <a:r>
              <a:rPr lang="en-IN" sz="2400" dirty="0">
                <a:latin typeface="Gabriola" panose="04040605051002020D02" pitchFamily="82" charset="0"/>
              </a:rPr>
              <a:t>In India.</a:t>
            </a:r>
          </a:p>
        </p:txBody>
      </p:sp>
      <p:pic>
        <p:nvPicPr>
          <p:cNvPr id="8194" name="Picture 2" descr="Sambalpur University, Jyoti Vihar, Burla.">
            <a:extLst>
              <a:ext uri="{FF2B5EF4-FFF2-40B4-BE49-F238E27FC236}">
                <a16:creationId xmlns:a16="http://schemas.microsoft.com/office/drawing/2014/main" id="{BD5EA6CD-DAB2-422E-8FEB-481B3BC86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8493" y="186431"/>
            <a:ext cx="1744831" cy="174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98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wipe(down)">
                                      <p:cBhvr>
                                        <p:cTn id="13"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26EC-DAC2-4F5D-B1DD-73B2973038F8}"/>
              </a:ext>
            </a:extLst>
          </p:cNvPr>
          <p:cNvSpPr>
            <a:spLocks noGrp="1"/>
          </p:cNvSpPr>
          <p:nvPr>
            <p:ph type="title"/>
          </p:nvPr>
        </p:nvSpPr>
        <p:spPr>
          <a:xfrm>
            <a:off x="412072" y="223082"/>
            <a:ext cx="10515600" cy="1064179"/>
          </a:xfrm>
        </p:spPr>
        <p:txBody>
          <a:bodyPr>
            <a:normAutofit/>
          </a:bodyPr>
          <a:lstStyle/>
          <a:p>
            <a:r>
              <a:rPr lang="en-IN" sz="2800" dirty="0">
                <a:latin typeface="Monotype Corsiva" panose="03010101010201010101" pitchFamily="66" charset="0"/>
              </a:rPr>
              <a:t>Another mathematician of  Orissa</a:t>
            </a:r>
            <a:br>
              <a:rPr lang="en-IN" sz="2800" dirty="0">
                <a:latin typeface="Monotype Corsiva" panose="03010101010201010101" pitchFamily="66" charset="0"/>
              </a:rPr>
            </a:br>
            <a:r>
              <a:rPr lang="en-US" sz="2800" b="1" dirty="0" err="1">
                <a:latin typeface="Gabriola" panose="04040605051002020D02" pitchFamily="82" charset="0"/>
              </a:rPr>
              <a:t>Indulata</a:t>
            </a:r>
            <a:r>
              <a:rPr lang="en-US" sz="2800" b="1" dirty="0">
                <a:latin typeface="Gabriola" panose="04040605051002020D02" pitchFamily="82" charset="0"/>
              </a:rPr>
              <a:t> L. </a:t>
            </a:r>
            <a:r>
              <a:rPr lang="en-US" sz="2800" b="1" dirty="0" err="1">
                <a:latin typeface="Gabriola" panose="04040605051002020D02" pitchFamily="82" charset="0"/>
              </a:rPr>
              <a:t>Sukla</a:t>
            </a:r>
            <a:endParaRPr lang="en-IN" sz="2800" dirty="0">
              <a:latin typeface="Gabriola" panose="04040605051002020D02" pitchFamily="82" charset="0"/>
            </a:endParaRPr>
          </a:p>
        </p:txBody>
      </p:sp>
      <p:sp>
        <p:nvSpPr>
          <p:cNvPr id="3" name="Content Placeholder 2">
            <a:extLst>
              <a:ext uri="{FF2B5EF4-FFF2-40B4-BE49-F238E27FC236}">
                <a16:creationId xmlns:a16="http://schemas.microsoft.com/office/drawing/2014/main" id="{F3F1D333-0FF0-473A-9D62-E45AF6B4BCD8}"/>
              </a:ext>
            </a:extLst>
          </p:cNvPr>
          <p:cNvSpPr>
            <a:spLocks noGrp="1"/>
          </p:cNvSpPr>
          <p:nvPr>
            <p:ph idx="1"/>
          </p:nvPr>
        </p:nvSpPr>
        <p:spPr>
          <a:xfrm>
            <a:off x="720940" y="1287261"/>
            <a:ext cx="9328582" cy="5448486"/>
          </a:xfrm>
        </p:spPr>
        <p:txBody>
          <a:bodyPr>
            <a:normAutofit fontScale="85000" lnSpcReduction="10000"/>
          </a:bodyPr>
          <a:lstStyle/>
          <a:p>
            <a:pPr marL="0" indent="0">
              <a:buNone/>
            </a:pPr>
            <a:r>
              <a:rPr lang="en-US" sz="2600" b="1" dirty="0" err="1">
                <a:latin typeface="Gabriola" panose="04040605051002020D02" pitchFamily="82" charset="0"/>
              </a:rPr>
              <a:t>Indulata</a:t>
            </a:r>
            <a:r>
              <a:rPr lang="en-US" sz="2600" b="1" dirty="0">
                <a:latin typeface="Gabriola" panose="04040605051002020D02" pitchFamily="82" charset="0"/>
              </a:rPr>
              <a:t> L. </a:t>
            </a:r>
            <a:r>
              <a:rPr lang="en-US" sz="2600" b="1" dirty="0" err="1">
                <a:latin typeface="Gabriola" panose="04040605051002020D02" pitchFamily="82" charset="0"/>
              </a:rPr>
              <a:t>Sukla</a:t>
            </a:r>
            <a:r>
              <a:rPr lang="en-US" sz="2600" dirty="0">
                <a:latin typeface="Gabriola" panose="04040605051002020D02" pitchFamily="82" charset="0"/>
              </a:rPr>
              <a:t> (born March 7, 1944) is a former Professor of Mathematics, who served for more than three decades at Sambalpur University, Sambalpur, Odisha, India.</a:t>
            </a:r>
          </a:p>
          <a:p>
            <a:pPr marL="0" indent="0">
              <a:buNone/>
            </a:pPr>
            <a:r>
              <a:rPr lang="en-US" sz="2600" dirty="0">
                <a:latin typeface="Gabriola" panose="04040605051002020D02" pitchFamily="82" charset="0"/>
              </a:rPr>
              <a:t>She did her schooling from Maharani Prem Kumari Girls’ School and B.Sc. with Mathematics </a:t>
            </a:r>
            <a:r>
              <a:rPr lang="en-US" sz="2600" dirty="0" err="1">
                <a:latin typeface="Gabriola" panose="04040605051002020D02" pitchFamily="82" charset="0"/>
              </a:rPr>
              <a:t>Honours</a:t>
            </a:r>
            <a:r>
              <a:rPr lang="en-US" sz="2600" dirty="0">
                <a:latin typeface="Gabriola" panose="04040605051002020D02" pitchFamily="82" charset="0"/>
              </a:rPr>
              <a:t> from M.P.C. College, </a:t>
            </a:r>
            <a:r>
              <a:rPr lang="en-US" sz="2600" dirty="0" err="1">
                <a:latin typeface="Gabriola" panose="04040605051002020D02" pitchFamily="82" charset="0"/>
              </a:rPr>
              <a:t>Baripada</a:t>
            </a:r>
            <a:r>
              <a:rPr lang="en-US" sz="2600" dirty="0">
                <a:latin typeface="Gabriola" panose="04040605051002020D02" pitchFamily="82" charset="0"/>
              </a:rPr>
              <a:t>. She completed her M.Sc. in Mathematics from Ravenshaw College, Cuttack in 1966, and had a brief stint as a lecturer in M.P.C. College, before moving to the University of Jabalpur with a CSIR Fellowship to pursue </a:t>
            </a:r>
            <a:r>
              <a:rPr lang="en-US" sz="2600" dirty="0" err="1">
                <a:latin typeface="Gabriola" panose="04040605051002020D02" pitchFamily="82" charset="0"/>
              </a:rPr>
              <a:t>Ph.D</a:t>
            </a:r>
            <a:r>
              <a:rPr lang="en-US" sz="2600" dirty="0">
                <a:latin typeface="Gabriola" panose="04040605051002020D02" pitchFamily="82" charset="0"/>
              </a:rPr>
              <a:t> under the supervision of </a:t>
            </a:r>
            <a:r>
              <a:rPr lang="en-US" sz="2600" dirty="0" err="1">
                <a:latin typeface="Gabriola" panose="04040605051002020D02" pitchFamily="82" charset="0"/>
              </a:rPr>
              <a:t>Tribikram</a:t>
            </a:r>
            <a:r>
              <a:rPr lang="en-US" sz="2600" dirty="0">
                <a:latin typeface="Gabriola" panose="04040605051002020D02" pitchFamily="82" charset="0"/>
              </a:rPr>
              <a:t> </a:t>
            </a:r>
            <a:r>
              <a:rPr lang="en-US" sz="2600" dirty="0" err="1">
                <a:latin typeface="Gabriola" panose="04040605051002020D02" pitchFamily="82" charset="0"/>
              </a:rPr>
              <a:t>Pati</a:t>
            </a:r>
            <a:r>
              <a:rPr lang="en-US" sz="2600" dirty="0">
                <a:latin typeface="Gabriola" panose="04040605051002020D02" pitchFamily="82" charset="0"/>
              </a:rPr>
              <a:t>. While pursuing her researches, she joined Sambalpur University in November 1970 as a lecturer in the School of Mathematical Sciences, and continued there till her retirement in March 2004.</a:t>
            </a:r>
          </a:p>
          <a:p>
            <a:pPr marL="0" indent="0">
              <a:buNone/>
            </a:pPr>
            <a:r>
              <a:rPr lang="en-US" sz="2600" dirty="0">
                <a:latin typeface="Gabriola" panose="04040605051002020D02" pitchFamily="82" charset="0"/>
              </a:rPr>
              <a:t>She is the author of the textbook </a:t>
            </a:r>
            <a:r>
              <a:rPr lang="en-US" sz="2600" i="1" dirty="0">
                <a:latin typeface="Gabriola" panose="04040605051002020D02" pitchFamily="82" charset="0"/>
              </a:rPr>
              <a:t>Number Theory and Its Applications to Cryptography</a:t>
            </a:r>
            <a:r>
              <a:rPr lang="en-US" sz="2600" dirty="0">
                <a:latin typeface="Gabriola" panose="04040605051002020D02" pitchFamily="82" charset="0"/>
              </a:rPr>
              <a:t> (Cuttack: Kalyani Publishers, 2000). In her research, she worked with English mathematician Brian </a:t>
            </a:r>
            <a:r>
              <a:rPr lang="en-US" sz="2600" dirty="0" err="1">
                <a:latin typeface="Gabriola" panose="04040605051002020D02" pitchFamily="82" charset="0"/>
              </a:rPr>
              <a:t>Kuttner</a:t>
            </a:r>
            <a:r>
              <a:rPr lang="en-US" sz="2600" dirty="0">
                <a:latin typeface="Gabriola" panose="04040605051002020D02" pitchFamily="82" charset="0"/>
              </a:rPr>
              <a:t> on Fourier Series. She is a Life Member of the American Mathematical Society (AMS) and the Indian Mathematical Society (IMS).</a:t>
            </a:r>
          </a:p>
          <a:p>
            <a:pPr marL="0" indent="0">
              <a:buNone/>
            </a:pPr>
            <a:r>
              <a:rPr lang="en-US" sz="2600" dirty="0">
                <a:latin typeface="Gabriola" panose="04040605051002020D02" pitchFamily="82" charset="0"/>
              </a:rPr>
              <a:t>Awards and </a:t>
            </a:r>
            <a:r>
              <a:rPr lang="en-US" sz="2600" dirty="0" err="1">
                <a:latin typeface="Gabriola" panose="04040605051002020D02" pitchFamily="82" charset="0"/>
              </a:rPr>
              <a:t>honours</a:t>
            </a:r>
            <a:endParaRPr lang="en-US" sz="2600" dirty="0">
              <a:latin typeface="Gabriola" panose="04040605051002020D02" pitchFamily="82" charset="0"/>
            </a:endParaRPr>
          </a:p>
          <a:p>
            <a:pPr marL="0" indent="0">
              <a:buNone/>
            </a:pPr>
            <a:r>
              <a:rPr lang="en-US" sz="2600" dirty="0">
                <a:latin typeface="Gabriola" panose="04040605051002020D02" pitchFamily="82" charset="0"/>
              </a:rPr>
              <a:t>The Orissa Mathematical Society (OMS) gave her the Lifetime Achievement Award for her work in Number Theory, Cryptography and Analysis. She received the award from Professor Ramachandran Balasubramanian, Director of the Institute of Mathematical Sciences, Chennai at the 42nd Annual Conference of OMS held at </a:t>
            </a:r>
            <a:r>
              <a:rPr lang="en-US" sz="2600" dirty="0" err="1">
                <a:latin typeface="Gabriola" panose="04040605051002020D02" pitchFamily="82" charset="0"/>
              </a:rPr>
              <a:t>Vyasanagar</a:t>
            </a:r>
            <a:r>
              <a:rPr lang="en-US" sz="2600" dirty="0">
                <a:latin typeface="Gabriola" panose="04040605051002020D02" pitchFamily="82" charset="0"/>
              </a:rPr>
              <a:t> Autonomous College, </a:t>
            </a:r>
            <a:r>
              <a:rPr lang="en-US" sz="2600" dirty="0" err="1">
                <a:latin typeface="Gabriola" panose="04040605051002020D02" pitchFamily="82" charset="0"/>
              </a:rPr>
              <a:t>Jajpur</a:t>
            </a:r>
            <a:r>
              <a:rPr lang="en-US" sz="2600" dirty="0">
                <a:latin typeface="Gabriola" panose="04040605051002020D02" pitchFamily="82" charset="0"/>
              </a:rPr>
              <a:t> Road, Orissa on February 7, 2015.</a:t>
            </a:r>
          </a:p>
          <a:p>
            <a:endParaRPr lang="en-IN" dirty="0"/>
          </a:p>
        </p:txBody>
      </p:sp>
      <p:pic>
        <p:nvPicPr>
          <p:cNvPr id="9218" name="Picture 2" descr="Indulata Sukla.JPG">
            <a:extLst>
              <a:ext uri="{FF2B5EF4-FFF2-40B4-BE49-F238E27FC236}">
                <a16:creationId xmlns:a16="http://schemas.microsoft.com/office/drawing/2014/main" id="{6B1351D2-609C-48AC-A995-60794C1ED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426" y="323687"/>
            <a:ext cx="1484842" cy="150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05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218"/>
                                        </p:tgtEl>
                                        <p:attrNameLst>
                                          <p:attrName>style.visibility</p:attrName>
                                        </p:attrNameLst>
                                      </p:cBhvr>
                                      <p:to>
                                        <p:strVal val="visible"/>
                                      </p:to>
                                    </p:set>
                                    <p:animEffect transition="in" filter="wipe(down)">
                                      <p:cBhvr>
                                        <p:cTn id="48"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C73C-5672-4C3D-B49C-6B120B02005F}"/>
              </a:ext>
            </a:extLst>
          </p:cNvPr>
          <p:cNvSpPr>
            <a:spLocks noGrp="1"/>
          </p:cNvSpPr>
          <p:nvPr>
            <p:ph type="title"/>
          </p:nvPr>
        </p:nvSpPr>
        <p:spPr>
          <a:xfrm>
            <a:off x="71021" y="178694"/>
            <a:ext cx="10963183" cy="664685"/>
          </a:xfrm>
        </p:spPr>
        <p:txBody>
          <a:bodyPr>
            <a:normAutofit fontScale="90000"/>
          </a:bodyPr>
          <a:lstStyle/>
          <a:p>
            <a:r>
              <a:rPr lang="en-IN" dirty="0">
                <a:latin typeface="Monotype Corsiva" panose="03010101010201010101" pitchFamily="66" charset="0"/>
              </a:rPr>
              <a:t>Frist female scientist of Orissa…</a:t>
            </a:r>
          </a:p>
        </p:txBody>
      </p:sp>
      <p:sp>
        <p:nvSpPr>
          <p:cNvPr id="3" name="Content Placeholder 2">
            <a:extLst>
              <a:ext uri="{FF2B5EF4-FFF2-40B4-BE49-F238E27FC236}">
                <a16:creationId xmlns:a16="http://schemas.microsoft.com/office/drawing/2014/main" id="{19A2954A-96E5-4B95-B2C6-67335CEDAA53}"/>
              </a:ext>
            </a:extLst>
          </p:cNvPr>
          <p:cNvSpPr>
            <a:spLocks noGrp="1"/>
          </p:cNvSpPr>
          <p:nvPr>
            <p:ph idx="1"/>
          </p:nvPr>
        </p:nvSpPr>
        <p:spPr>
          <a:xfrm>
            <a:off x="452761" y="1180731"/>
            <a:ext cx="7981025" cy="5406500"/>
          </a:xfrm>
        </p:spPr>
        <p:txBody>
          <a:bodyPr>
            <a:normAutofit/>
          </a:bodyPr>
          <a:lstStyle/>
          <a:p>
            <a:pPr marL="0" indent="0">
              <a:buNone/>
            </a:pPr>
            <a:r>
              <a:rPr lang="en-US" sz="2400" b="1" dirty="0" err="1">
                <a:latin typeface="Gabriola" panose="04040605051002020D02" pitchFamily="82" charset="0"/>
              </a:rPr>
              <a:t>Sudhira</a:t>
            </a:r>
            <a:r>
              <a:rPr lang="en-US" sz="2400" b="1" dirty="0">
                <a:latin typeface="Gabriola" panose="04040605051002020D02" pitchFamily="82" charset="0"/>
              </a:rPr>
              <a:t> Das</a:t>
            </a:r>
            <a:r>
              <a:rPr lang="en-US" sz="2400" dirty="0">
                <a:latin typeface="Gabriola" panose="04040605051002020D02" pitchFamily="82" charset="0"/>
              </a:rPr>
              <a:t> ( 8 March 1932 – 30 October 2015) was an Indian engineer. She was the first female engineer from the state of Odisha.  She became an engineer at a time when education was a taboo for women in India.</a:t>
            </a:r>
          </a:p>
          <a:p>
            <a:pPr marL="0" indent="0">
              <a:buNone/>
            </a:pPr>
            <a:r>
              <a:rPr lang="en-US" sz="2400" dirty="0">
                <a:latin typeface="Gabriola" panose="04040605051002020D02" pitchFamily="82" charset="0"/>
              </a:rPr>
              <a:t>After graduating with her MSc. (Tech), Das started teaching at the Berhampur Engineering School (currently Uma </a:t>
            </a:r>
            <a:r>
              <a:rPr lang="en-US" sz="2400" dirty="0" err="1">
                <a:latin typeface="Gabriola" panose="04040605051002020D02" pitchFamily="82" charset="0"/>
              </a:rPr>
              <a:t>Charan</a:t>
            </a:r>
            <a:r>
              <a:rPr lang="en-US" sz="2400" dirty="0">
                <a:latin typeface="Gabriola" panose="04040605051002020D02" pitchFamily="82" charset="0"/>
              </a:rPr>
              <a:t> </a:t>
            </a:r>
            <a:r>
              <a:rPr lang="en-US" sz="2400" dirty="0" err="1">
                <a:latin typeface="Gabriola" panose="04040605051002020D02" pitchFamily="82" charset="0"/>
              </a:rPr>
              <a:t>Pattnaik</a:t>
            </a:r>
            <a:r>
              <a:rPr lang="en-US" sz="2400" dirty="0">
                <a:latin typeface="Gabriola" panose="04040605051002020D02" pitchFamily="82" charset="0"/>
              </a:rPr>
              <a:t> Engineering School) as a lecturer in the department of Mathematics in 1957. Later she became the principal of Women’s Polytechnic, Rourkela. During 1957-1990, she served the Government of Odisha in various different capacities. During that period she founded Women’s Polytechnic, Bhubaneswar, an institutions providing diploma programs to female students which has been one of her major contributions.</a:t>
            </a:r>
            <a:endParaRPr lang="en-IN" sz="2400" dirty="0">
              <a:latin typeface="Gabriola" panose="04040605051002020D02" pitchFamily="82" charset="0"/>
            </a:endParaRPr>
          </a:p>
        </p:txBody>
      </p:sp>
      <p:pic>
        <p:nvPicPr>
          <p:cNvPr id="10242" name="Picture 2" descr="Smt. Sudhira Das.jpg">
            <a:extLst>
              <a:ext uri="{FF2B5EF4-FFF2-40B4-BE49-F238E27FC236}">
                <a16:creationId xmlns:a16="http://schemas.microsoft.com/office/drawing/2014/main" id="{7B98A0F0-2B74-4CD9-A9AE-BCD306D3C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421" y="602032"/>
            <a:ext cx="1999818" cy="282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39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wipe(down)">
                                      <p:cBhvr>
                                        <p:cTn id="2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A363-6622-431F-BA3E-B3EA728A165B}"/>
              </a:ext>
            </a:extLst>
          </p:cNvPr>
          <p:cNvSpPr>
            <a:spLocks noGrp="1"/>
          </p:cNvSpPr>
          <p:nvPr>
            <p:ph type="title"/>
          </p:nvPr>
        </p:nvSpPr>
        <p:spPr>
          <a:xfrm>
            <a:off x="177553" y="365126"/>
            <a:ext cx="11176247" cy="895504"/>
          </a:xfrm>
        </p:spPr>
        <p:txBody>
          <a:bodyPr/>
          <a:lstStyle/>
          <a:p>
            <a:r>
              <a:rPr lang="en-IN" b="1" dirty="0" err="1">
                <a:latin typeface="Monotype Corsiva" panose="03010101010201010101" pitchFamily="66" charset="0"/>
              </a:rPr>
              <a:t>Gokulananda</a:t>
            </a:r>
            <a:r>
              <a:rPr lang="en-IN" b="1" dirty="0">
                <a:latin typeface="Monotype Corsiva" panose="03010101010201010101" pitchFamily="66" charset="0"/>
              </a:rPr>
              <a:t> Mahapatra</a:t>
            </a:r>
            <a:endParaRPr lang="en-IN" dirty="0">
              <a:latin typeface="Monotype Corsiva" panose="03010101010201010101" pitchFamily="66" charset="0"/>
            </a:endParaRPr>
          </a:p>
        </p:txBody>
      </p:sp>
      <p:sp>
        <p:nvSpPr>
          <p:cNvPr id="3" name="Content Placeholder 2">
            <a:extLst>
              <a:ext uri="{FF2B5EF4-FFF2-40B4-BE49-F238E27FC236}">
                <a16:creationId xmlns:a16="http://schemas.microsoft.com/office/drawing/2014/main" id="{7DB5C29D-ED98-434C-95D0-E9674D4BDE6D}"/>
              </a:ext>
            </a:extLst>
          </p:cNvPr>
          <p:cNvSpPr>
            <a:spLocks noGrp="1"/>
          </p:cNvSpPr>
          <p:nvPr>
            <p:ph idx="1"/>
          </p:nvPr>
        </p:nvSpPr>
        <p:spPr>
          <a:xfrm>
            <a:off x="926978" y="1260630"/>
            <a:ext cx="7054048" cy="5232243"/>
          </a:xfrm>
        </p:spPr>
        <p:txBody>
          <a:bodyPr>
            <a:normAutofit/>
          </a:bodyPr>
          <a:lstStyle/>
          <a:p>
            <a:pPr marL="0" indent="0">
              <a:buNone/>
            </a:pPr>
            <a:r>
              <a:rPr lang="en-IN" sz="2400" b="1" dirty="0" err="1">
                <a:latin typeface="Gabriola" panose="04040605051002020D02" pitchFamily="82" charset="0"/>
              </a:rPr>
              <a:t>Gokulananda</a:t>
            </a:r>
            <a:r>
              <a:rPr lang="en-IN" sz="2400" b="1" dirty="0">
                <a:latin typeface="Gabriola" panose="04040605051002020D02" pitchFamily="82" charset="0"/>
              </a:rPr>
              <a:t> Mahapatra</a:t>
            </a:r>
            <a:r>
              <a:rPr lang="en-IN" sz="2400" dirty="0">
                <a:latin typeface="Gabriola" panose="04040605051002020D02" pitchFamily="82" charset="0"/>
              </a:rPr>
              <a:t> (24 May 1922 – 10 July 2013) was an Indian scientist and science fiction writer, who popularized science in the Odia language. Mahapatra has authored over 95 science fiction and children science books. Some of his notable contributions are </a:t>
            </a:r>
            <a:r>
              <a:rPr lang="en-IN" sz="2400" i="1" dirty="0" err="1">
                <a:latin typeface="Gabriola" panose="04040605051002020D02" pitchFamily="82" charset="0"/>
              </a:rPr>
              <a:t>Krutrima</a:t>
            </a:r>
            <a:r>
              <a:rPr lang="en-IN" sz="2400" i="1" dirty="0">
                <a:latin typeface="Gabriola" panose="04040605051002020D02" pitchFamily="82" charset="0"/>
              </a:rPr>
              <a:t> </a:t>
            </a:r>
            <a:r>
              <a:rPr lang="en-IN" sz="2400" i="1" dirty="0" err="1">
                <a:latin typeface="Gabriola" panose="04040605051002020D02" pitchFamily="82" charset="0"/>
              </a:rPr>
              <a:t>Upagraha</a:t>
            </a:r>
            <a:r>
              <a:rPr lang="en-IN" sz="2400" dirty="0">
                <a:latin typeface="Gabriola" panose="04040605051002020D02" pitchFamily="82" charset="0"/>
              </a:rPr>
              <a:t>, </a:t>
            </a:r>
            <a:r>
              <a:rPr lang="en-IN" sz="2400" i="1" dirty="0" err="1">
                <a:latin typeface="Gabriola" panose="04040605051002020D02" pitchFamily="82" charset="0"/>
              </a:rPr>
              <a:t>Prithibi</a:t>
            </a:r>
            <a:r>
              <a:rPr lang="en-IN" sz="2400" i="1" dirty="0">
                <a:latin typeface="Gabriola" panose="04040605051002020D02" pitchFamily="82" charset="0"/>
              </a:rPr>
              <a:t> </a:t>
            </a:r>
            <a:r>
              <a:rPr lang="en-IN" sz="2400" i="1" dirty="0" err="1">
                <a:latin typeface="Gabriola" panose="04040605051002020D02" pitchFamily="82" charset="0"/>
              </a:rPr>
              <a:t>bahare</a:t>
            </a:r>
            <a:r>
              <a:rPr lang="en-IN" sz="2400" i="1" dirty="0">
                <a:latin typeface="Gabriola" panose="04040605051002020D02" pitchFamily="82" charset="0"/>
              </a:rPr>
              <a:t> Manisha</a:t>
            </a:r>
            <a:r>
              <a:rPr lang="en-IN" sz="2400" dirty="0">
                <a:latin typeface="Gabriola" panose="04040605051002020D02" pitchFamily="82" charset="0"/>
              </a:rPr>
              <a:t>, </a:t>
            </a:r>
            <a:r>
              <a:rPr lang="en-IN" sz="2400" i="1" dirty="0">
                <a:latin typeface="Gabriola" panose="04040605051002020D02" pitchFamily="82" charset="0"/>
              </a:rPr>
              <a:t>Chandra </a:t>
            </a:r>
            <a:r>
              <a:rPr lang="en-IN" sz="2400" i="1" dirty="0" err="1">
                <a:latin typeface="Gabriola" panose="04040605051002020D02" pitchFamily="82" charset="0"/>
              </a:rPr>
              <a:t>ra</a:t>
            </a:r>
            <a:r>
              <a:rPr lang="en-IN" sz="2400" i="1" dirty="0">
                <a:latin typeface="Gabriola" panose="04040605051002020D02" pitchFamily="82" charset="0"/>
              </a:rPr>
              <a:t> </a:t>
            </a:r>
            <a:r>
              <a:rPr lang="en-IN" sz="2400" i="1" dirty="0" err="1">
                <a:latin typeface="Gabriola" panose="04040605051002020D02" pitchFamily="82" charset="0"/>
              </a:rPr>
              <a:t>Mrutyu</a:t>
            </a:r>
            <a:r>
              <a:rPr lang="en-IN" sz="2400" dirty="0">
                <a:latin typeface="Gabriola" panose="04040605051002020D02" pitchFamily="82" charset="0"/>
              </a:rPr>
              <a:t>, </a:t>
            </a:r>
            <a:r>
              <a:rPr lang="en-IN" sz="2400" i="1" dirty="0" err="1">
                <a:latin typeface="Gabriola" panose="04040605051002020D02" pitchFamily="82" charset="0"/>
              </a:rPr>
              <a:t>Nishabda</a:t>
            </a:r>
            <a:r>
              <a:rPr lang="en-IN" sz="2400" i="1" dirty="0">
                <a:latin typeface="Gabriola" panose="04040605051002020D02" pitchFamily="82" charset="0"/>
              </a:rPr>
              <a:t> </a:t>
            </a:r>
            <a:r>
              <a:rPr lang="en-IN" sz="2400" i="1" dirty="0" err="1">
                <a:latin typeface="Gabriola" panose="04040605051002020D02" pitchFamily="82" charset="0"/>
              </a:rPr>
              <a:t>Godhuli</a:t>
            </a:r>
            <a:r>
              <a:rPr lang="en-IN" sz="2400" dirty="0">
                <a:latin typeface="Gabriola" panose="04040605051002020D02" pitchFamily="82" charset="0"/>
              </a:rPr>
              <a:t>, </a:t>
            </a:r>
            <a:r>
              <a:rPr lang="en-IN" sz="2400" i="1" dirty="0">
                <a:latin typeface="Gabriola" panose="04040605051002020D02" pitchFamily="82" charset="0"/>
              </a:rPr>
              <a:t>Madam Curie</a:t>
            </a:r>
            <a:r>
              <a:rPr lang="en-IN" sz="2400" dirty="0">
                <a:latin typeface="Gabriola" panose="04040605051002020D02" pitchFamily="82" charset="0"/>
              </a:rPr>
              <a:t> and </a:t>
            </a:r>
            <a:r>
              <a:rPr lang="en-IN" sz="2400" i="1" dirty="0" err="1">
                <a:latin typeface="Gabriola" panose="04040605051002020D02" pitchFamily="82" charset="0"/>
              </a:rPr>
              <a:t>Nila</a:t>
            </a:r>
            <a:r>
              <a:rPr lang="en-IN" sz="2400" i="1" dirty="0">
                <a:latin typeface="Gabriola" panose="04040605051002020D02" pitchFamily="82" charset="0"/>
              </a:rPr>
              <a:t> Chakra </a:t>
            </a:r>
            <a:r>
              <a:rPr lang="en-IN" sz="2400" i="1" dirty="0" err="1">
                <a:latin typeface="Gabriola" panose="04040605051002020D02" pitchFamily="82" charset="0"/>
              </a:rPr>
              <a:t>Bala</a:t>
            </a:r>
            <a:r>
              <a:rPr lang="en-IN" sz="2400" i="1" dirty="0">
                <a:latin typeface="Gabriola" panose="04040605051002020D02" pitchFamily="82" charset="0"/>
              </a:rPr>
              <a:t> </a:t>
            </a:r>
            <a:r>
              <a:rPr lang="en-IN" sz="2400" i="1" dirty="0" err="1">
                <a:latin typeface="Gabriola" panose="04040605051002020D02" pitchFamily="82" charset="0"/>
              </a:rPr>
              <a:t>Sapare</a:t>
            </a:r>
            <a:r>
              <a:rPr lang="en-IN" sz="2400" dirty="0">
                <a:latin typeface="Gabriola" panose="04040605051002020D02" pitchFamily="82" charset="0"/>
              </a:rPr>
              <a:t>. He was the founding member of Orissa </a:t>
            </a:r>
            <a:r>
              <a:rPr lang="en-IN" sz="2400" dirty="0" err="1">
                <a:latin typeface="Gabriola" panose="04040605051002020D02" pitchFamily="82" charset="0"/>
              </a:rPr>
              <a:t>Bigyana</a:t>
            </a:r>
            <a:r>
              <a:rPr lang="en-IN" sz="2400" dirty="0">
                <a:latin typeface="Gabriola" panose="04040605051002020D02" pitchFamily="82" charset="0"/>
              </a:rPr>
              <a:t> </a:t>
            </a:r>
            <a:r>
              <a:rPr lang="en-IN" sz="2400" dirty="0" err="1">
                <a:latin typeface="Gabriola" panose="04040605051002020D02" pitchFamily="82" charset="0"/>
              </a:rPr>
              <a:t>Prachar</a:t>
            </a:r>
            <a:r>
              <a:rPr lang="en-IN" sz="2400" dirty="0">
                <a:latin typeface="Gabriola" panose="04040605051002020D02" pitchFamily="82" charset="0"/>
              </a:rPr>
              <a:t> </a:t>
            </a:r>
            <a:r>
              <a:rPr lang="en-IN" sz="2400" dirty="0" err="1">
                <a:latin typeface="Gabriola" panose="04040605051002020D02" pitchFamily="82" charset="0"/>
              </a:rPr>
              <a:t>Samhiti</a:t>
            </a:r>
            <a:r>
              <a:rPr lang="en-IN" sz="2400" dirty="0">
                <a:latin typeface="Gabriola" panose="04040605051002020D02" pitchFamily="82" charset="0"/>
              </a:rPr>
              <a:t> with the objective of making science popular in the state of Orissa. He received Orissa Sahitya </a:t>
            </a:r>
            <a:r>
              <a:rPr lang="en-IN" sz="2400" dirty="0" err="1">
                <a:latin typeface="Gabriola" panose="04040605051002020D02" pitchFamily="82" charset="0"/>
              </a:rPr>
              <a:t>Akademy</a:t>
            </a:r>
            <a:r>
              <a:rPr lang="en-IN" sz="2400" dirty="0">
                <a:latin typeface="Gabriola" panose="04040605051002020D02" pitchFamily="82" charset="0"/>
              </a:rPr>
              <a:t> Award for his book </a:t>
            </a:r>
            <a:r>
              <a:rPr lang="en-IN" sz="2400" i="1" dirty="0">
                <a:latin typeface="Gabriola" panose="04040605051002020D02" pitchFamily="82" charset="0"/>
              </a:rPr>
              <a:t>E juga </a:t>
            </a:r>
            <a:r>
              <a:rPr lang="en-IN" sz="2400" i="1" dirty="0" err="1">
                <a:latin typeface="Gabriola" panose="04040605051002020D02" pitchFamily="82" charset="0"/>
              </a:rPr>
              <a:t>ra</a:t>
            </a:r>
            <a:r>
              <a:rPr lang="en-IN" sz="2400" i="1" dirty="0">
                <a:latin typeface="Gabriola" panose="04040605051002020D02" pitchFamily="82" charset="0"/>
              </a:rPr>
              <a:t> </a:t>
            </a:r>
            <a:r>
              <a:rPr lang="en-IN" sz="2400" i="1" dirty="0" err="1">
                <a:latin typeface="Gabriola" panose="04040605051002020D02" pitchFamily="82" charset="0"/>
              </a:rPr>
              <a:t>sreshtha</a:t>
            </a:r>
            <a:r>
              <a:rPr lang="en-IN" sz="2400" i="1" dirty="0">
                <a:latin typeface="Gabriola" panose="04040605051002020D02" pitchFamily="82" charset="0"/>
              </a:rPr>
              <a:t> </a:t>
            </a:r>
            <a:r>
              <a:rPr lang="en-IN" sz="2400" i="1" dirty="0" err="1">
                <a:latin typeface="Gabriola" panose="04040605051002020D02" pitchFamily="82" charset="0"/>
              </a:rPr>
              <a:t>abiskara</a:t>
            </a:r>
            <a:r>
              <a:rPr lang="en-IN" sz="2400" dirty="0">
                <a:latin typeface="Gabriola" panose="04040605051002020D02" pitchFamily="82" charset="0"/>
              </a:rPr>
              <a:t>.</a:t>
            </a:r>
            <a:r>
              <a:rPr lang="en-IN" sz="2400" b="1" dirty="0">
                <a:latin typeface="Gabriola" panose="04040605051002020D02" pitchFamily="82" charset="0"/>
              </a:rPr>
              <a:t> </a:t>
            </a:r>
            <a:endParaRPr lang="en-IN" sz="2400" dirty="0">
              <a:latin typeface="Gabriola" panose="04040605051002020D02" pitchFamily="82" charset="0"/>
            </a:endParaRPr>
          </a:p>
        </p:txBody>
      </p:sp>
      <p:pic>
        <p:nvPicPr>
          <p:cNvPr id="11266" name="Picture 2" descr="PROF.DR.GOKULANANDA MAHAPATRA - Times of India">
            <a:extLst>
              <a:ext uri="{FF2B5EF4-FFF2-40B4-BE49-F238E27FC236}">
                <a16:creationId xmlns:a16="http://schemas.microsoft.com/office/drawing/2014/main" id="{71D2F311-102F-4003-93E5-EAE8B4927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483" y="614780"/>
            <a:ext cx="2195373" cy="263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9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266"/>
                                        </p:tgtEl>
                                        <p:attrNameLst>
                                          <p:attrName>style.visibility</p:attrName>
                                        </p:attrNameLst>
                                      </p:cBhvr>
                                      <p:to>
                                        <p:strVal val="visible"/>
                                      </p:to>
                                    </p:set>
                                    <p:animEffect transition="in" filter="wipe(down)">
                                      <p:cBhvr>
                                        <p:cTn id="2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7941-EA16-46FB-B683-A124C2F15874}"/>
              </a:ext>
            </a:extLst>
          </p:cNvPr>
          <p:cNvSpPr>
            <a:spLocks noGrp="1"/>
          </p:cNvSpPr>
          <p:nvPr>
            <p:ph type="title"/>
          </p:nvPr>
        </p:nvSpPr>
        <p:spPr>
          <a:xfrm>
            <a:off x="275208" y="365125"/>
            <a:ext cx="11078592" cy="655807"/>
          </a:xfrm>
        </p:spPr>
        <p:txBody>
          <a:bodyPr>
            <a:normAutofit fontScale="90000"/>
          </a:bodyPr>
          <a:lstStyle/>
          <a:p>
            <a:r>
              <a:rPr lang="en-IN" dirty="0">
                <a:latin typeface="Monotype Corsiva" panose="03010101010201010101" pitchFamily="66" charset="0"/>
              </a:rPr>
              <a:t>Now let’s see some of  the economical activities of Orissa...</a:t>
            </a:r>
          </a:p>
        </p:txBody>
      </p:sp>
      <p:sp>
        <p:nvSpPr>
          <p:cNvPr id="3" name="Content Placeholder 2">
            <a:extLst>
              <a:ext uri="{FF2B5EF4-FFF2-40B4-BE49-F238E27FC236}">
                <a16:creationId xmlns:a16="http://schemas.microsoft.com/office/drawing/2014/main" id="{58878E56-9CEA-46AC-97CA-1592572A27B2}"/>
              </a:ext>
            </a:extLst>
          </p:cNvPr>
          <p:cNvSpPr>
            <a:spLocks noGrp="1"/>
          </p:cNvSpPr>
          <p:nvPr>
            <p:ph idx="1"/>
          </p:nvPr>
        </p:nvSpPr>
        <p:spPr>
          <a:xfrm>
            <a:off x="816746" y="1216240"/>
            <a:ext cx="8105313" cy="4563123"/>
          </a:xfrm>
        </p:spPr>
        <p:txBody>
          <a:bodyPr>
            <a:normAutofit/>
          </a:bodyPr>
          <a:lstStyle/>
          <a:p>
            <a:pPr marL="0" indent="0">
              <a:buNone/>
            </a:pPr>
            <a:r>
              <a:rPr lang="en-IN" sz="2400" dirty="0">
                <a:latin typeface="Gabriola" panose="04040605051002020D02" pitchFamily="82" charset="0"/>
              </a:rPr>
              <a:t>In coal and mining-</a:t>
            </a:r>
          </a:p>
          <a:p>
            <a:pPr marL="0" indent="0">
              <a:buNone/>
            </a:pPr>
            <a:r>
              <a:rPr lang="en-US" sz="2400" dirty="0">
                <a:latin typeface="Gabriola" panose="04040605051002020D02" pitchFamily="82" charset="0"/>
              </a:rPr>
              <a:t>According to Geological Survey of India, the Talcher Coalfield has reserves of 51 billion </a:t>
            </a:r>
            <a:r>
              <a:rPr lang="en-US" sz="2400" dirty="0" err="1">
                <a:latin typeface="Gabriola" panose="04040605051002020D02" pitchFamily="82" charset="0"/>
              </a:rPr>
              <a:t>tonnes</a:t>
            </a:r>
            <a:r>
              <a:rPr lang="en-US" sz="2400" dirty="0">
                <a:latin typeface="Gabriola" panose="04040605051002020D02" pitchFamily="82" charset="0"/>
              </a:rPr>
              <a:t>, the highest in India.</a:t>
            </a:r>
          </a:p>
          <a:p>
            <a:pPr marL="0" indent="0">
              <a:buNone/>
            </a:pPr>
            <a:r>
              <a:rPr lang="en-US" sz="2400" dirty="0">
                <a:latin typeface="Gabriola" panose="04040605051002020D02" pitchFamily="82" charset="0"/>
              </a:rPr>
              <a:t>Talcher Coalfield covers an area of 500 km</a:t>
            </a:r>
            <a:r>
              <a:rPr lang="en-US" sz="2400" baseline="30000" dirty="0">
                <a:latin typeface="Gabriola" panose="04040605051002020D02" pitchFamily="82" charset="0"/>
              </a:rPr>
              <a:t>2</a:t>
            </a:r>
            <a:r>
              <a:rPr lang="en-US" sz="2400" dirty="0">
                <a:latin typeface="Gabriola" panose="04040605051002020D02" pitchFamily="82" charset="0"/>
              </a:rPr>
              <a:t> (190 </a:t>
            </a:r>
            <a:r>
              <a:rPr lang="en-US" sz="2400" dirty="0" err="1">
                <a:latin typeface="Gabriola" panose="04040605051002020D02" pitchFamily="82" charset="0"/>
              </a:rPr>
              <a:t>sq</a:t>
            </a:r>
            <a:r>
              <a:rPr lang="en-US" sz="2400" dirty="0">
                <a:latin typeface="Gabriola" panose="04040605051002020D02" pitchFamily="82" charset="0"/>
              </a:rPr>
              <a:t> miles). The coal is of lower grade containing only about 35 per cent of fixed carbon, 70 per cent volatile matter and 25 per cent ash content. As of 2011, nearly one hundred thousand </a:t>
            </a:r>
            <a:r>
              <a:rPr lang="en-US" sz="2400" dirty="0" err="1">
                <a:latin typeface="Gabriola" panose="04040605051002020D02" pitchFamily="82" charset="0"/>
              </a:rPr>
              <a:t>tonnes</a:t>
            </a:r>
            <a:r>
              <a:rPr lang="en-US" sz="2400" dirty="0">
                <a:latin typeface="Gabriola" panose="04040605051002020D02" pitchFamily="82" charset="0"/>
              </a:rPr>
              <a:t> of coal is dispatched daily to power stations in Odisha, Tamil Nadu, Andhra Pradesh, West Bengal and other parts of India.</a:t>
            </a:r>
          </a:p>
          <a:p>
            <a:pPr marL="0" indent="0">
              <a:buNone/>
            </a:pPr>
            <a:endParaRPr lang="en-IN" dirty="0">
              <a:latin typeface="Blackadder ITC" panose="04020505051007020D02" pitchFamily="82" charset="0"/>
            </a:endParaRPr>
          </a:p>
          <a:p>
            <a:pPr marL="0" indent="0">
              <a:buNone/>
            </a:pPr>
            <a:endParaRPr lang="en-IN" dirty="0">
              <a:latin typeface="Gabriola" panose="04040605051002020D02" pitchFamily="82" charset="0"/>
            </a:endParaRPr>
          </a:p>
          <a:p>
            <a:pPr marL="0" indent="0">
              <a:buNone/>
            </a:pPr>
            <a:endParaRPr lang="en-IN" dirty="0">
              <a:latin typeface="Gabriola" panose="04040605051002020D02" pitchFamily="82" charset="0"/>
            </a:endParaRPr>
          </a:p>
        </p:txBody>
      </p:sp>
      <p:sp>
        <p:nvSpPr>
          <p:cNvPr id="4" name="Smiley Face 3">
            <a:extLst>
              <a:ext uri="{FF2B5EF4-FFF2-40B4-BE49-F238E27FC236}">
                <a16:creationId xmlns:a16="http://schemas.microsoft.com/office/drawing/2014/main" id="{B374B07A-5A11-409B-AC27-C78FCF4ECDA0}"/>
              </a:ext>
            </a:extLst>
          </p:cNvPr>
          <p:cNvSpPr/>
          <p:nvPr/>
        </p:nvSpPr>
        <p:spPr>
          <a:xfrm flipH="1" flipV="1">
            <a:off x="7137645" y="365125"/>
            <a:ext cx="45719" cy="105391"/>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0" name="Picture 2" descr="Talcher: Odisha coal mine mishap: Talcher coalfield continues to remain  paralysed, Energy News, ET EnergyWorld">
            <a:extLst>
              <a:ext uri="{FF2B5EF4-FFF2-40B4-BE49-F238E27FC236}">
                <a16:creationId xmlns:a16="http://schemas.microsoft.com/office/drawing/2014/main" id="{96A2035F-5630-4FD8-B006-D5518D7CC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590" y="4598633"/>
            <a:ext cx="2941205" cy="174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426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2290"/>
                                        </p:tgtEl>
                                        <p:attrNameLst>
                                          <p:attrName>style.visibility</p:attrName>
                                        </p:attrNameLst>
                                      </p:cBhvr>
                                      <p:to>
                                        <p:strVal val="visible"/>
                                      </p:to>
                                    </p:set>
                                    <p:animEffect transition="in" filter="wipe(down)">
                                      <p:cBhvr>
                                        <p:cTn id="34"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6DA2-A825-46A5-85F2-C4B41449334A}"/>
              </a:ext>
            </a:extLst>
          </p:cNvPr>
          <p:cNvSpPr>
            <a:spLocks noGrp="1"/>
          </p:cNvSpPr>
          <p:nvPr>
            <p:ph type="title"/>
          </p:nvPr>
        </p:nvSpPr>
        <p:spPr>
          <a:xfrm>
            <a:off x="541538" y="365125"/>
            <a:ext cx="10812262" cy="549275"/>
          </a:xfrm>
        </p:spPr>
        <p:txBody>
          <a:bodyPr>
            <a:normAutofit/>
          </a:bodyPr>
          <a:lstStyle/>
          <a:p>
            <a:r>
              <a:rPr lang="en-IN" sz="2800" dirty="0">
                <a:latin typeface="Monotype Corsiva" panose="03010101010201010101" pitchFamily="66" charset="0"/>
              </a:rPr>
              <a:t>In agriculture-</a:t>
            </a:r>
          </a:p>
        </p:txBody>
      </p:sp>
      <p:sp>
        <p:nvSpPr>
          <p:cNvPr id="3" name="Content Placeholder 2">
            <a:extLst>
              <a:ext uri="{FF2B5EF4-FFF2-40B4-BE49-F238E27FC236}">
                <a16:creationId xmlns:a16="http://schemas.microsoft.com/office/drawing/2014/main" id="{75C4BFB8-E5DE-4D2C-A52F-74EDCCC6F775}"/>
              </a:ext>
            </a:extLst>
          </p:cNvPr>
          <p:cNvSpPr>
            <a:spLocks noGrp="1"/>
          </p:cNvSpPr>
          <p:nvPr>
            <p:ph idx="1"/>
          </p:nvPr>
        </p:nvSpPr>
        <p:spPr>
          <a:xfrm>
            <a:off x="905522" y="985421"/>
            <a:ext cx="7572653" cy="5507454"/>
          </a:xfrm>
        </p:spPr>
        <p:txBody>
          <a:bodyPr/>
          <a:lstStyle/>
          <a:p>
            <a:pPr marL="0" indent="0">
              <a:buNone/>
            </a:pPr>
            <a:r>
              <a:rPr lang="en-US" sz="2400" dirty="0">
                <a:latin typeface="Gabriola" panose="04040605051002020D02" pitchFamily="82" charset="0"/>
              </a:rPr>
              <a:t>The climate of the State is tropical, characterized by high temperature, high humidity, medium to high rainfall and mild winters. The normal annual rainfall is 1,451.2 mm of which the South-West monsoon contributes about 80 percent. From the physiographic point of view, the State has been divided into four zones, viz (</a:t>
            </a:r>
            <a:r>
              <a:rPr lang="en-US" sz="2400" dirty="0" err="1">
                <a:latin typeface="Gabriola" panose="04040605051002020D02" pitchFamily="82" charset="0"/>
              </a:rPr>
              <a:t>i</a:t>
            </a:r>
            <a:r>
              <a:rPr lang="en-US" sz="2400" dirty="0">
                <a:latin typeface="Gabriola" panose="04040605051002020D02" pitchFamily="82" charset="0"/>
              </a:rPr>
              <a:t>) the Northern Plateau, (ii) the Eastern </a:t>
            </a:r>
            <a:r>
              <a:rPr lang="en-US" sz="2400" dirty="0" err="1">
                <a:latin typeface="Gabriola" panose="04040605051002020D02" pitchFamily="82" charset="0"/>
              </a:rPr>
              <a:t>Ghat</a:t>
            </a:r>
            <a:r>
              <a:rPr lang="en-US" sz="2400" dirty="0">
                <a:latin typeface="Gabriola" panose="04040605051002020D02" pitchFamily="82" charset="0"/>
              </a:rPr>
              <a:t> Zone, (iii) the Central Table Land, and (iv) the Coastal Zone. On the basis of climate, soil, rainfall and topography, the State has been delineated into ten </a:t>
            </a:r>
            <a:r>
              <a:rPr lang="en-US" sz="2400" dirty="0" err="1">
                <a:latin typeface="Gabriola" panose="04040605051002020D02" pitchFamily="82" charset="0"/>
              </a:rPr>
              <a:t>Agro</a:t>
            </a:r>
            <a:r>
              <a:rPr lang="en-US" sz="2400" dirty="0">
                <a:latin typeface="Gabriola" panose="04040605051002020D02" pitchFamily="82" charset="0"/>
              </a:rPr>
              <a:t> Climatic Zones. The State’s Agriculture Sector frequently suffers from natural calamities like cyclones, droughts and flash floods which substantially affect production and productivity of agriculture.</a:t>
            </a:r>
          </a:p>
          <a:p>
            <a:pPr marL="0" indent="0">
              <a:buNone/>
            </a:pPr>
            <a:r>
              <a:rPr lang="en-US" sz="2400" dirty="0">
                <a:latin typeface="Gabriola" panose="04040605051002020D02" pitchFamily="82" charset="0"/>
              </a:rPr>
              <a:t>Agriculture in total contributes 15.4%</a:t>
            </a:r>
            <a:endParaRPr lang="en-IN" dirty="0">
              <a:latin typeface="Gabriola" panose="04040605051002020D02" pitchFamily="82" charset="0"/>
            </a:endParaRPr>
          </a:p>
        </p:txBody>
      </p:sp>
      <p:pic>
        <p:nvPicPr>
          <p:cNvPr id="14340" name="Picture 4" descr="Agriculture in Odisha - Orrisa PCS Exam Notes">
            <a:extLst>
              <a:ext uri="{FF2B5EF4-FFF2-40B4-BE49-F238E27FC236}">
                <a16:creationId xmlns:a16="http://schemas.microsoft.com/office/drawing/2014/main" id="{4144AE10-C248-4584-B5F0-6C65A9448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1857" y="849252"/>
            <a:ext cx="3067398" cy="170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53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340"/>
                                        </p:tgtEl>
                                        <p:attrNameLst>
                                          <p:attrName>style.visibility</p:attrName>
                                        </p:attrNameLst>
                                      </p:cBhvr>
                                      <p:to>
                                        <p:strVal val="visible"/>
                                      </p:to>
                                    </p:set>
                                    <p:animEffect transition="in" filter="wipe(down)">
                                      <p:cBhvr>
                                        <p:cTn id="2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5864-EB94-43C3-B890-07FB407E2210}"/>
              </a:ext>
            </a:extLst>
          </p:cNvPr>
          <p:cNvSpPr>
            <a:spLocks noGrp="1"/>
          </p:cNvSpPr>
          <p:nvPr>
            <p:ph type="title"/>
          </p:nvPr>
        </p:nvSpPr>
        <p:spPr>
          <a:xfrm>
            <a:off x="115411" y="365126"/>
            <a:ext cx="11238390" cy="655806"/>
          </a:xfrm>
        </p:spPr>
        <p:txBody>
          <a:bodyPr>
            <a:normAutofit/>
          </a:bodyPr>
          <a:lstStyle/>
          <a:p>
            <a:r>
              <a:rPr lang="en-IN" sz="3600" dirty="0">
                <a:latin typeface="Monotype Corsiva" panose="03010101010201010101" pitchFamily="66" charset="0"/>
              </a:rPr>
              <a:t>Power</a:t>
            </a:r>
          </a:p>
        </p:txBody>
      </p:sp>
      <p:sp>
        <p:nvSpPr>
          <p:cNvPr id="3" name="Content Placeholder 2">
            <a:extLst>
              <a:ext uri="{FF2B5EF4-FFF2-40B4-BE49-F238E27FC236}">
                <a16:creationId xmlns:a16="http://schemas.microsoft.com/office/drawing/2014/main" id="{B24381BD-FC0B-4341-B2ED-A02F334237A0}"/>
              </a:ext>
            </a:extLst>
          </p:cNvPr>
          <p:cNvSpPr>
            <a:spLocks noGrp="1"/>
          </p:cNvSpPr>
          <p:nvPr>
            <p:ph idx="1"/>
          </p:nvPr>
        </p:nvSpPr>
        <p:spPr>
          <a:xfrm>
            <a:off x="435006" y="977808"/>
            <a:ext cx="10252968" cy="5515066"/>
          </a:xfrm>
        </p:spPr>
        <p:txBody>
          <a:bodyPr>
            <a:normAutofit/>
          </a:bodyPr>
          <a:lstStyle/>
          <a:p>
            <a:pPr marL="0" indent="0">
              <a:buNone/>
            </a:pPr>
            <a:endParaRPr lang="en-US" b="1" dirty="0"/>
          </a:p>
          <a:p>
            <a:pPr marL="0" indent="0">
              <a:buNone/>
            </a:pPr>
            <a:r>
              <a:rPr lang="en-US" sz="2400" dirty="0">
                <a:latin typeface="Gabriola" panose="04040605051002020D02" pitchFamily="82" charset="0"/>
              </a:rPr>
              <a:t>Odisha has 9036.36 MW installed capacity of electricity production, out of which 6753.04 MW is coal-generated. 2166.93 MW is generated by hydro power and 116.39 MW by other renewable sources.</a:t>
            </a:r>
          </a:p>
          <a:p>
            <a:r>
              <a:rPr lang="en-US" sz="2400" dirty="0">
                <a:latin typeface="Gabriola" panose="04040605051002020D02" pitchFamily="82" charset="0"/>
              </a:rPr>
              <a:t>Odisha was the first state in India to reform its power sector. In 1996, it passed the Orissa Electricity Reform Act to restructure and privatize the sector. Before the Act, the single public-sector company Orissa State Electricity Board (OSEB) had been producing and supplying electricity in the state since its establishment in 1961. But by 1994–95, OSEB had run into heavy losses and there was a gap of 45% between consumption and production. The reforms unbundled power generation from transmission and distribution. Following the reforms, hydro power plants were handed over to Odisha Hydro Power Corporation (OHPC) and the existing thermal power plants were transferred to Odisha Power Generation Corporation (OPGC). Grid Corporation of Odisha (</a:t>
            </a:r>
            <a:r>
              <a:rPr lang="en-US" sz="2400" dirty="0" err="1">
                <a:latin typeface="Gabriola" panose="04040605051002020D02" pitchFamily="82" charset="0"/>
              </a:rPr>
              <a:t>Gridco</a:t>
            </a:r>
            <a:r>
              <a:rPr lang="en-US" sz="2400" dirty="0">
                <a:latin typeface="Gabriola" panose="04040605051002020D02" pitchFamily="82" charset="0"/>
              </a:rPr>
              <a:t>) was given the task of power supply. Initially, these were operated as state-owned farms, but later were </a:t>
            </a:r>
            <a:r>
              <a:rPr lang="en-US" sz="2400" dirty="0" err="1">
                <a:latin typeface="Gabriola" panose="04040605051002020D02" pitchFamily="82" charset="0"/>
              </a:rPr>
              <a:t>corporatised</a:t>
            </a:r>
            <a:r>
              <a:rPr lang="en-US" sz="2400" dirty="0">
                <a:latin typeface="Gabriola" panose="04040605051002020D02" pitchFamily="82" charset="0"/>
              </a:rPr>
              <a:t>.</a:t>
            </a:r>
          </a:p>
          <a:p>
            <a:pPr marL="0" indent="0">
              <a:buNone/>
            </a:pPr>
            <a:endParaRPr lang="en-IN" dirty="0"/>
          </a:p>
        </p:txBody>
      </p:sp>
    </p:spTree>
    <p:extLst>
      <p:ext uri="{BB962C8B-B14F-4D97-AF65-F5344CB8AC3E}">
        <p14:creationId xmlns:p14="http://schemas.microsoft.com/office/powerpoint/2010/main" val="870475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D01D-1C64-494E-A0E8-997C68A366EF}"/>
              </a:ext>
            </a:extLst>
          </p:cNvPr>
          <p:cNvSpPr>
            <a:spLocks noGrp="1"/>
          </p:cNvSpPr>
          <p:nvPr>
            <p:ph type="title"/>
          </p:nvPr>
        </p:nvSpPr>
        <p:spPr>
          <a:xfrm>
            <a:off x="204186" y="365125"/>
            <a:ext cx="11149614" cy="954473"/>
          </a:xfrm>
        </p:spPr>
        <p:txBody>
          <a:bodyPr>
            <a:normAutofit fontScale="90000"/>
          </a:bodyPr>
          <a:lstStyle/>
          <a:p>
            <a:r>
              <a:rPr lang="en-IN" sz="3200" dirty="0" err="1">
                <a:latin typeface="Monotype Corsiva" panose="03010101010201010101" pitchFamily="66" charset="0"/>
              </a:rPr>
              <a:t>Now,if</a:t>
            </a:r>
            <a:r>
              <a:rPr lang="en-IN" sz="3200" dirty="0">
                <a:latin typeface="Monotype Corsiva" panose="03010101010201010101" pitchFamily="66" charset="0"/>
              </a:rPr>
              <a:t> we notice then Orissa was really famous for literature also right,</a:t>
            </a:r>
            <a:br>
              <a:rPr lang="en-IN" sz="3200" dirty="0">
                <a:latin typeface="Monotype Corsiva" panose="03010101010201010101" pitchFamily="66" charset="0"/>
              </a:rPr>
            </a:br>
            <a:r>
              <a:rPr lang="en-IN" sz="3200" dirty="0">
                <a:latin typeface="Monotype Corsiva" panose="03010101010201010101" pitchFamily="66" charset="0"/>
              </a:rPr>
              <a:t> So, let’s dive in!</a:t>
            </a:r>
          </a:p>
        </p:txBody>
      </p:sp>
      <p:sp>
        <p:nvSpPr>
          <p:cNvPr id="3" name="Content Placeholder 2">
            <a:extLst>
              <a:ext uri="{FF2B5EF4-FFF2-40B4-BE49-F238E27FC236}">
                <a16:creationId xmlns:a16="http://schemas.microsoft.com/office/drawing/2014/main" id="{22F77368-3A59-49A5-8518-C40F989494E0}"/>
              </a:ext>
            </a:extLst>
          </p:cNvPr>
          <p:cNvSpPr>
            <a:spLocks noGrp="1"/>
          </p:cNvSpPr>
          <p:nvPr>
            <p:ph idx="1"/>
          </p:nvPr>
        </p:nvSpPr>
        <p:spPr>
          <a:xfrm>
            <a:off x="619066" y="1319598"/>
            <a:ext cx="10263995" cy="4833160"/>
          </a:xfrm>
        </p:spPr>
        <p:txBody>
          <a:bodyPr>
            <a:normAutofit/>
          </a:bodyPr>
          <a:lstStyle/>
          <a:p>
            <a:pPr marL="0" indent="0">
              <a:buNone/>
            </a:pPr>
            <a:r>
              <a:rPr lang="en-IN" sz="2400" b="1" dirty="0" err="1">
                <a:latin typeface="Gabriola" panose="04040605051002020D02" pitchFamily="82" charset="0"/>
              </a:rPr>
              <a:t>Kabi</a:t>
            </a:r>
            <a:r>
              <a:rPr lang="en-IN" sz="2400" b="1" dirty="0">
                <a:latin typeface="Gabriola" panose="04040605051002020D02" pitchFamily="82" charset="0"/>
              </a:rPr>
              <a:t> </a:t>
            </a:r>
            <a:r>
              <a:rPr lang="en-IN" sz="2400" b="1" dirty="0" err="1">
                <a:latin typeface="Gabriola" panose="04040605051002020D02" pitchFamily="82" charset="0"/>
              </a:rPr>
              <a:t>Samrata</a:t>
            </a:r>
            <a:r>
              <a:rPr lang="en-IN" sz="2400" b="1" dirty="0">
                <a:latin typeface="Gabriola" panose="04040605051002020D02" pitchFamily="82" charset="0"/>
              </a:rPr>
              <a:t> Upendra </a:t>
            </a:r>
            <a:r>
              <a:rPr lang="en-IN" sz="2400" b="1" dirty="0" err="1">
                <a:latin typeface="Gabriola" panose="04040605051002020D02" pitchFamily="82" charset="0"/>
              </a:rPr>
              <a:t>Bhanja</a:t>
            </a:r>
            <a:r>
              <a:rPr lang="en-IN" sz="2400" dirty="0">
                <a:latin typeface="Gabriola" panose="04040605051002020D02" pitchFamily="82" charset="0"/>
              </a:rPr>
              <a:t> </a:t>
            </a:r>
            <a:r>
              <a:rPr lang="or-IN" sz="2400" dirty="0">
                <a:latin typeface="Gabriola" panose="04040605051002020D02" pitchFamily="82" charset="0"/>
              </a:rPr>
              <a:t>(</a:t>
            </a:r>
            <a:r>
              <a:rPr lang="en-IN" sz="2400" dirty="0">
                <a:latin typeface="Gabriola" panose="04040605051002020D02" pitchFamily="82" charset="0"/>
              </a:rPr>
              <a:t>born during 1670 (opinions differ between 1670 and 1688) at </a:t>
            </a:r>
            <a:r>
              <a:rPr lang="en-IN" sz="2400" dirty="0" err="1">
                <a:latin typeface="Gabriola" panose="04040605051002020D02" pitchFamily="82" charset="0"/>
              </a:rPr>
              <a:t>Kullada</a:t>
            </a:r>
            <a:r>
              <a:rPr lang="en-IN" sz="2400" dirty="0">
                <a:latin typeface="Gabriola" panose="04040605051002020D02" pitchFamily="82" charset="0"/>
              </a:rPr>
              <a:t> , </a:t>
            </a:r>
            <a:r>
              <a:rPr lang="en-IN" sz="2400" dirty="0" err="1">
                <a:latin typeface="Gabriola" panose="04040605051002020D02" pitchFamily="82" charset="0"/>
              </a:rPr>
              <a:t>Ghumusara</a:t>
            </a:r>
            <a:r>
              <a:rPr lang="en-IN" sz="2400" dirty="0">
                <a:latin typeface="Gabriola" panose="04040605051002020D02" pitchFamily="82" charset="0"/>
              </a:rPr>
              <a:t> a princely state in </a:t>
            </a:r>
            <a:r>
              <a:rPr lang="en-IN" sz="2400" dirty="0" err="1">
                <a:latin typeface="Gabriola" panose="04040605051002020D02" pitchFamily="82" charset="0"/>
              </a:rPr>
              <a:t>Bhanjanagar</a:t>
            </a:r>
            <a:r>
              <a:rPr lang="en-IN" sz="2400" dirty="0">
                <a:latin typeface="Gabriola" panose="04040605051002020D02" pitchFamily="82" charset="0"/>
              </a:rPr>
              <a:t>, 80 km from Berhampur city in south of Odisha and died during 1740 (again opinions differ)) was considered as the greatest poet of Odia Literature and was awarded the title "</a:t>
            </a:r>
            <a:r>
              <a:rPr lang="en-IN" sz="2400" dirty="0" err="1">
                <a:latin typeface="Gabriola" panose="04040605051002020D02" pitchFamily="82" charset="0"/>
              </a:rPr>
              <a:t>Kabi-Samrata</a:t>
            </a:r>
            <a:r>
              <a:rPr lang="en-IN" sz="2400" dirty="0">
                <a:latin typeface="Gabriola" panose="04040605051002020D02" pitchFamily="82" charset="0"/>
              </a:rPr>
              <a:t>" (also given as </a:t>
            </a:r>
            <a:r>
              <a:rPr lang="en-IN" sz="2400" dirty="0" err="1">
                <a:latin typeface="Gabriola" panose="04040605051002020D02" pitchFamily="82" charset="0"/>
              </a:rPr>
              <a:t>Kabi</a:t>
            </a:r>
            <a:r>
              <a:rPr lang="en-IN" sz="2400" dirty="0">
                <a:latin typeface="Gabriola" panose="04040605051002020D02" pitchFamily="82" charset="0"/>
              </a:rPr>
              <a:t>) – "The Emperor of Poets". Born in a royal family, Upendra </a:t>
            </a:r>
            <a:r>
              <a:rPr lang="en-IN" sz="2400" dirty="0" err="1">
                <a:latin typeface="Gabriola" panose="04040605051002020D02" pitchFamily="82" charset="0"/>
              </a:rPr>
              <a:t>Bhanja</a:t>
            </a:r>
            <a:r>
              <a:rPr lang="en-IN" sz="2400" dirty="0">
                <a:latin typeface="Gabriola" panose="04040605051002020D02" pitchFamily="82" charset="0"/>
              </a:rPr>
              <a:t> had never eyed for throne.</a:t>
            </a:r>
          </a:p>
        </p:txBody>
      </p:sp>
      <p:pic>
        <p:nvPicPr>
          <p:cNvPr id="15362" name="Picture 2" descr="File:Upendra Bhanja Lithograph.jpg - Wikimedia Commons">
            <a:extLst>
              <a:ext uri="{FF2B5EF4-FFF2-40B4-BE49-F238E27FC236}">
                <a16:creationId xmlns:a16="http://schemas.microsoft.com/office/drawing/2014/main" id="{86BD3712-B87E-4D43-8089-2D40D12B6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64" y="3562165"/>
            <a:ext cx="1805114" cy="2740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0BC069-8E7D-4D10-84A9-A330ECF9D4B1}"/>
              </a:ext>
            </a:extLst>
          </p:cNvPr>
          <p:cNvSpPr txBox="1"/>
          <p:nvPr/>
        </p:nvSpPr>
        <p:spPr>
          <a:xfrm flipH="1">
            <a:off x="10837342" y="3562165"/>
            <a:ext cx="45719" cy="45719"/>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97EF8A0F-033E-485C-885A-CD39EB22F526}"/>
              </a:ext>
            </a:extLst>
          </p:cNvPr>
          <p:cNvSpPr txBox="1"/>
          <p:nvPr/>
        </p:nvSpPr>
        <p:spPr>
          <a:xfrm>
            <a:off x="4001332" y="3122806"/>
            <a:ext cx="8025414" cy="3029952"/>
          </a:xfrm>
          <a:prstGeom prst="rect">
            <a:avLst/>
          </a:prstGeom>
          <a:noFill/>
        </p:spPr>
        <p:txBody>
          <a:bodyPr wrap="square" rtlCol="0">
            <a:spAutoFit/>
          </a:bodyPr>
          <a:lstStyle/>
          <a:p>
            <a:r>
              <a:rPr lang="en-IN" sz="2400" dirty="0">
                <a:latin typeface="Gabriola" panose="04040605051002020D02" pitchFamily="82" charset="0"/>
              </a:rPr>
              <a:t>Upendra </a:t>
            </a:r>
            <a:r>
              <a:rPr lang="en-IN" sz="2400" dirty="0" err="1">
                <a:latin typeface="Gabriola" panose="04040605051002020D02" pitchFamily="82" charset="0"/>
              </a:rPr>
              <a:t>Bhanja</a:t>
            </a:r>
            <a:r>
              <a:rPr lang="en-IN" sz="2400" dirty="0">
                <a:latin typeface="Gabriola" panose="04040605051002020D02" pitchFamily="82" charset="0"/>
              </a:rPr>
              <a:t> wrote some 52 books of which only 20 or 25 are available now. Due to the absence of a printing press, many of the hand-copied books have been lost. Some of his eminent Kavyas are </a:t>
            </a:r>
            <a:r>
              <a:rPr lang="en-IN" sz="2400" dirty="0" err="1">
                <a:latin typeface="Gabriola" panose="04040605051002020D02" pitchFamily="82" charset="0"/>
              </a:rPr>
              <a:t>Baideheesha</a:t>
            </a:r>
            <a:r>
              <a:rPr lang="en-IN" sz="2400" dirty="0">
                <a:latin typeface="Gabriola" panose="04040605051002020D02" pitchFamily="82" charset="0"/>
              </a:rPr>
              <a:t> </a:t>
            </a:r>
            <a:r>
              <a:rPr lang="en-IN" sz="2400" dirty="0" err="1">
                <a:latin typeface="Gabriola" panose="04040605051002020D02" pitchFamily="82" charset="0"/>
              </a:rPr>
              <a:t>Bilasha</a:t>
            </a:r>
            <a:r>
              <a:rPr lang="en-IN" sz="2400" dirty="0">
                <a:latin typeface="Gabriola" panose="04040605051002020D02" pitchFamily="82" charset="0"/>
              </a:rPr>
              <a:t> (with "Ba" initial for each line), </a:t>
            </a:r>
            <a:r>
              <a:rPr lang="en-IN" sz="2400" dirty="0" err="1">
                <a:latin typeface="Gabriola" panose="04040605051002020D02" pitchFamily="82" charset="0"/>
              </a:rPr>
              <a:t>Rasalila</a:t>
            </a:r>
            <a:r>
              <a:rPr lang="en-IN" sz="2400" dirty="0">
                <a:latin typeface="Gabriola" panose="04040605051002020D02" pitchFamily="82" charset="0"/>
              </a:rPr>
              <a:t>, </a:t>
            </a:r>
            <a:r>
              <a:rPr lang="en-IN" sz="2400" dirty="0" err="1">
                <a:latin typeface="Gabriola" panose="04040605051002020D02" pitchFamily="82" charset="0"/>
              </a:rPr>
              <a:t>Brajaleela</a:t>
            </a:r>
            <a:r>
              <a:rPr lang="en-IN" sz="2400" dirty="0">
                <a:latin typeface="Gabriola" panose="04040605051002020D02" pitchFamily="82" charset="0"/>
              </a:rPr>
              <a:t>, Subhadra </a:t>
            </a:r>
            <a:r>
              <a:rPr lang="en-IN" sz="2400" dirty="0" err="1">
                <a:latin typeface="Gabriola" panose="04040605051002020D02" pitchFamily="82" charset="0"/>
              </a:rPr>
              <a:t>Parinaya</a:t>
            </a:r>
            <a:r>
              <a:rPr lang="en-IN" sz="2400" dirty="0">
                <a:latin typeface="Gabriola" panose="04040605051002020D02" pitchFamily="82" charset="0"/>
              </a:rPr>
              <a:t>(with "Sa" initial for every line), </a:t>
            </a:r>
            <a:r>
              <a:rPr lang="en-IN" sz="2400" dirty="0" err="1">
                <a:latin typeface="Gabriola" panose="04040605051002020D02" pitchFamily="82" charset="0"/>
              </a:rPr>
              <a:t>Lavanyabati</a:t>
            </a:r>
            <a:r>
              <a:rPr lang="en-IN" sz="2400" dirty="0">
                <a:latin typeface="Gabriola" panose="04040605051002020D02" pitchFamily="82" charset="0"/>
              </a:rPr>
              <a:t>, </a:t>
            </a:r>
            <a:r>
              <a:rPr lang="en-IN" sz="2400" dirty="0" err="1">
                <a:latin typeface="Gabriola" panose="04040605051002020D02" pitchFamily="82" charset="0"/>
              </a:rPr>
              <a:t>Premasudhanidhi</a:t>
            </a:r>
            <a:r>
              <a:rPr lang="en-IN" sz="2400" dirty="0">
                <a:latin typeface="Gabriola" panose="04040605051002020D02" pitchFamily="82" charset="0"/>
              </a:rPr>
              <a:t>, </a:t>
            </a:r>
            <a:r>
              <a:rPr lang="en-IN" sz="2400" dirty="0" err="1">
                <a:latin typeface="Gabriola" panose="04040605051002020D02" pitchFamily="82" charset="0"/>
              </a:rPr>
              <a:t>Rasikaharabali</a:t>
            </a:r>
            <a:r>
              <a:rPr lang="en-IN" sz="2400" dirty="0">
                <a:latin typeface="Gabriola" panose="04040605051002020D02" pitchFamily="82" charset="0"/>
              </a:rPr>
              <a:t>, Subhadra-</a:t>
            </a:r>
            <a:r>
              <a:rPr lang="en-IN" sz="2400" dirty="0" err="1">
                <a:latin typeface="Gabriola" panose="04040605051002020D02" pitchFamily="82" charset="0"/>
              </a:rPr>
              <a:t>Parinya</a:t>
            </a:r>
            <a:r>
              <a:rPr lang="en-IN" sz="2400" dirty="0">
                <a:latin typeface="Gabriola" panose="04040605051002020D02" pitchFamily="82" charset="0"/>
              </a:rPr>
              <a:t> and </a:t>
            </a:r>
            <a:r>
              <a:rPr lang="en-IN" sz="2400" dirty="0" err="1">
                <a:latin typeface="Gabriola" panose="04040605051002020D02" pitchFamily="82" charset="0"/>
              </a:rPr>
              <a:t>Chitrakavya-Bondodhya</a:t>
            </a:r>
            <a:r>
              <a:rPr lang="en-IN" sz="2400" dirty="0">
                <a:latin typeface="Gabriola" panose="04040605051002020D02" pitchFamily="82" charset="0"/>
              </a:rPr>
              <a:t> </a:t>
            </a:r>
            <a:r>
              <a:rPr lang="en-IN" sz="2400" dirty="0" err="1">
                <a:latin typeface="Gabriola" panose="04040605051002020D02" pitchFamily="82" charset="0"/>
              </a:rPr>
              <a:t>Labanyabati</a:t>
            </a:r>
            <a:r>
              <a:rPr lang="en-IN" sz="2400" dirty="0">
                <a:latin typeface="Gabriola" panose="04040605051002020D02" pitchFamily="82" charset="0"/>
              </a:rPr>
              <a:t>, </a:t>
            </a:r>
            <a:r>
              <a:rPr lang="en-IN" sz="2400" dirty="0" err="1">
                <a:latin typeface="Gabriola" panose="04040605051002020D02" pitchFamily="82" charset="0"/>
              </a:rPr>
              <a:t>Koti</a:t>
            </a:r>
            <a:r>
              <a:rPr lang="en-IN" sz="2400" dirty="0">
                <a:latin typeface="Gabriola" panose="04040605051002020D02" pitchFamily="82" charset="0"/>
              </a:rPr>
              <a:t> </a:t>
            </a:r>
            <a:r>
              <a:rPr lang="en-IN" sz="2400" dirty="0" err="1">
                <a:latin typeface="Gabriola" panose="04040605051002020D02" pitchFamily="82" charset="0"/>
              </a:rPr>
              <a:t>Brahmanda</a:t>
            </a:r>
            <a:r>
              <a:rPr lang="en-IN" sz="2400" dirty="0">
                <a:latin typeface="Gabriola" panose="04040605051002020D02" pitchFamily="82" charset="0"/>
              </a:rPr>
              <a:t> </a:t>
            </a:r>
            <a:r>
              <a:rPr lang="en-IN" sz="2400" dirty="0" err="1">
                <a:latin typeface="Gabriola" panose="04040605051002020D02" pitchFamily="82" charset="0"/>
              </a:rPr>
              <a:t>Sundari</a:t>
            </a:r>
            <a:r>
              <a:rPr lang="en-IN" sz="2400" dirty="0">
                <a:latin typeface="Gabriola" panose="04040605051002020D02" pitchFamily="82" charset="0"/>
              </a:rPr>
              <a:t>, Kala </a:t>
            </a:r>
            <a:r>
              <a:rPr lang="en-IN" sz="2400" dirty="0" err="1">
                <a:latin typeface="Gabriola" panose="04040605051002020D02" pitchFamily="82" charset="0"/>
              </a:rPr>
              <a:t>Koutuka</a:t>
            </a:r>
            <a:r>
              <a:rPr lang="en-IN" sz="2400" dirty="0">
                <a:latin typeface="Gabriola" panose="04040605051002020D02" pitchFamily="82" charset="0"/>
              </a:rPr>
              <a:t> (with "Ka" initial for every line), </a:t>
            </a:r>
            <a:r>
              <a:rPr lang="en-IN" sz="2400" dirty="0" err="1">
                <a:latin typeface="Gabriola" panose="04040605051002020D02" pitchFamily="82" charset="0"/>
              </a:rPr>
              <a:t>Satisha</a:t>
            </a:r>
            <a:r>
              <a:rPr lang="en-IN" sz="2400" dirty="0">
                <a:latin typeface="Gabriola" panose="04040605051002020D02" pitchFamily="82" charset="0"/>
              </a:rPr>
              <a:t> </a:t>
            </a:r>
            <a:r>
              <a:rPr lang="en-IN" sz="2400" dirty="0" err="1">
                <a:latin typeface="Gabriola" panose="04040605051002020D02" pitchFamily="82" charset="0"/>
              </a:rPr>
              <a:t>bilasa</a:t>
            </a:r>
            <a:r>
              <a:rPr lang="en-IN" sz="2400" dirty="0">
                <a:latin typeface="Gabriola" panose="04040605051002020D02" pitchFamily="82" charset="0"/>
              </a:rPr>
              <a:t>" (with initial '</a:t>
            </a:r>
            <a:r>
              <a:rPr lang="en-IN" sz="2400" dirty="0" err="1">
                <a:latin typeface="Gabriola" panose="04040605051002020D02" pitchFamily="82" charset="0"/>
              </a:rPr>
              <a:t>sa</a:t>
            </a:r>
            <a:r>
              <a:rPr lang="en-IN" sz="2400" dirty="0">
                <a:latin typeface="Gabriola" panose="04040605051002020D02" pitchFamily="82" charset="0"/>
              </a:rPr>
              <a:t>' initials every line), "Damayanti </a:t>
            </a:r>
            <a:r>
              <a:rPr lang="en-IN" sz="2400" dirty="0" err="1">
                <a:latin typeface="Gabriola" panose="04040605051002020D02" pitchFamily="82" charset="0"/>
              </a:rPr>
              <a:t>BiLasa</a:t>
            </a:r>
            <a:r>
              <a:rPr lang="en-IN" sz="2400" dirty="0">
                <a:latin typeface="Gabriola" panose="04040605051002020D02" pitchFamily="82" charset="0"/>
              </a:rPr>
              <a:t>" (with 'da' initial each line) and "</a:t>
            </a:r>
            <a:r>
              <a:rPr lang="en-IN" sz="2400" dirty="0" err="1">
                <a:latin typeface="Gabriola" panose="04040605051002020D02" pitchFamily="82" charset="0"/>
              </a:rPr>
              <a:t>Padmabati</a:t>
            </a:r>
            <a:r>
              <a:rPr lang="en-IN" sz="2400" dirty="0">
                <a:latin typeface="Gabriola" panose="04040605051002020D02" pitchFamily="82" charset="0"/>
              </a:rPr>
              <a:t> </a:t>
            </a:r>
            <a:r>
              <a:rPr lang="en-IN" sz="2400" dirty="0" err="1">
                <a:latin typeface="Gabriola" panose="04040605051002020D02" pitchFamily="82" charset="0"/>
              </a:rPr>
              <a:t>Parinaya</a:t>
            </a:r>
            <a:r>
              <a:rPr lang="en-IN" sz="2400" dirty="0">
                <a:latin typeface="Gabriola" panose="04040605051002020D02" pitchFamily="82" charset="0"/>
              </a:rPr>
              <a:t>" (starts with 'pa') etc.</a:t>
            </a:r>
          </a:p>
        </p:txBody>
      </p:sp>
    </p:spTree>
    <p:extLst>
      <p:ext uri="{BB962C8B-B14F-4D97-AF65-F5344CB8AC3E}">
        <p14:creationId xmlns:p14="http://schemas.microsoft.com/office/powerpoint/2010/main" val="1159360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wipe(down)">
                                      <p:cBhvr>
                                        <p:cTn id="20" dur="500"/>
                                        <p:tgtEl>
                                          <p:spTgt spid="1536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7C32-EDCB-4549-9F3A-61A87EA8CD01}"/>
              </a:ext>
            </a:extLst>
          </p:cNvPr>
          <p:cNvSpPr>
            <a:spLocks noGrp="1"/>
          </p:cNvSpPr>
          <p:nvPr>
            <p:ph type="title"/>
          </p:nvPr>
        </p:nvSpPr>
        <p:spPr>
          <a:xfrm>
            <a:off x="266330" y="365126"/>
            <a:ext cx="11087470" cy="567030"/>
          </a:xfrm>
        </p:spPr>
        <p:txBody>
          <a:bodyPr>
            <a:noAutofit/>
          </a:bodyPr>
          <a:lstStyle/>
          <a:p>
            <a:r>
              <a:rPr lang="en-IN" sz="3600" dirty="0" err="1">
                <a:latin typeface="Monotype Corsiva" panose="03010101010201010101" pitchFamily="66" charset="0"/>
              </a:rPr>
              <a:t>Sarla</a:t>
            </a:r>
            <a:r>
              <a:rPr lang="en-IN" sz="3600" dirty="0">
                <a:latin typeface="Monotype Corsiva" panose="03010101010201010101" pitchFamily="66" charset="0"/>
              </a:rPr>
              <a:t> Das..</a:t>
            </a:r>
          </a:p>
        </p:txBody>
      </p:sp>
      <p:sp>
        <p:nvSpPr>
          <p:cNvPr id="3" name="Content Placeholder 2">
            <a:extLst>
              <a:ext uri="{FF2B5EF4-FFF2-40B4-BE49-F238E27FC236}">
                <a16:creationId xmlns:a16="http://schemas.microsoft.com/office/drawing/2014/main" id="{5840231F-8735-4AC8-BD70-837E72AC31F3}"/>
              </a:ext>
            </a:extLst>
          </p:cNvPr>
          <p:cNvSpPr>
            <a:spLocks noGrp="1"/>
          </p:cNvSpPr>
          <p:nvPr>
            <p:ph idx="1"/>
          </p:nvPr>
        </p:nvSpPr>
        <p:spPr>
          <a:xfrm>
            <a:off x="902933" y="1068219"/>
            <a:ext cx="10386134" cy="5925844"/>
          </a:xfrm>
        </p:spPr>
        <p:txBody>
          <a:bodyPr>
            <a:normAutofit/>
          </a:bodyPr>
          <a:lstStyle/>
          <a:p>
            <a:pPr marL="0" indent="0">
              <a:buNone/>
            </a:pPr>
            <a:r>
              <a:rPr lang="en-IN" sz="2400" b="1" dirty="0">
                <a:solidFill>
                  <a:srgbClr val="555544"/>
                </a:solidFill>
                <a:latin typeface="Gabriola" panose="04040605051002020D02" pitchFamily="82" charset="0"/>
              </a:rPr>
              <a:t>Poet </a:t>
            </a:r>
            <a:r>
              <a:rPr lang="en-IN" sz="2400" b="1" dirty="0" err="1">
                <a:solidFill>
                  <a:srgbClr val="555544"/>
                </a:solidFill>
                <a:latin typeface="Gabriola" panose="04040605051002020D02" pitchFamily="82" charset="0"/>
              </a:rPr>
              <a:t>Sarla</a:t>
            </a:r>
            <a:r>
              <a:rPr lang="en-IN" sz="2400" b="1" dirty="0">
                <a:solidFill>
                  <a:srgbClr val="555544"/>
                </a:solidFill>
                <a:latin typeface="Gabriola" panose="04040605051002020D02" pitchFamily="82" charset="0"/>
              </a:rPr>
              <a:t> </a:t>
            </a:r>
            <a:r>
              <a:rPr lang="en-IN" sz="2400" b="1" dirty="0" err="1">
                <a:solidFill>
                  <a:srgbClr val="555544"/>
                </a:solidFill>
                <a:latin typeface="Gabriola" panose="04040605051002020D02" pitchFamily="82" charset="0"/>
              </a:rPr>
              <a:t>Das's</a:t>
            </a:r>
            <a:r>
              <a:rPr lang="en-IN" sz="2400" b="1" dirty="0">
                <a:solidFill>
                  <a:srgbClr val="555544"/>
                </a:solidFill>
                <a:latin typeface="Gabriola" panose="04040605051002020D02" pitchFamily="82" charset="0"/>
              </a:rPr>
              <a:t> Birth place was </a:t>
            </a:r>
            <a:r>
              <a:rPr lang="en-IN" sz="2400" b="1" dirty="0" err="1">
                <a:solidFill>
                  <a:srgbClr val="555544"/>
                </a:solidFill>
                <a:latin typeface="Gabriola" panose="04040605051002020D02" pitchFamily="82" charset="0"/>
              </a:rPr>
              <a:t>Kanakpur</a:t>
            </a:r>
            <a:r>
              <a:rPr lang="en-IN" sz="2400" b="1" dirty="0">
                <a:solidFill>
                  <a:srgbClr val="555544"/>
                </a:solidFill>
                <a:latin typeface="Gabriola" panose="04040605051002020D02" pitchFamily="82" charset="0"/>
              </a:rPr>
              <a:t> </a:t>
            </a:r>
            <a:r>
              <a:rPr lang="en-IN" sz="2400" b="1" dirty="0" err="1">
                <a:solidFill>
                  <a:srgbClr val="555544"/>
                </a:solidFill>
                <a:latin typeface="Gabriola" panose="04040605051002020D02" pitchFamily="82" charset="0"/>
              </a:rPr>
              <a:t>Patana</a:t>
            </a:r>
            <a:r>
              <a:rPr lang="en-IN" sz="2400" b="1" dirty="0">
                <a:solidFill>
                  <a:srgbClr val="555544"/>
                </a:solidFill>
                <a:latin typeface="Gabriola" panose="04040605051002020D02" pitchFamily="82" charset="0"/>
              </a:rPr>
              <a:t> ( near </a:t>
            </a:r>
            <a:r>
              <a:rPr lang="en-IN" sz="2400" b="1" dirty="0" err="1">
                <a:solidFill>
                  <a:srgbClr val="555544"/>
                </a:solidFill>
                <a:latin typeface="Gabriola" panose="04040605051002020D02" pitchFamily="82" charset="0"/>
              </a:rPr>
              <a:t>Jhankada</a:t>
            </a:r>
            <a:r>
              <a:rPr lang="en-IN" sz="2400" b="1" dirty="0">
                <a:solidFill>
                  <a:srgbClr val="555544"/>
                </a:solidFill>
                <a:latin typeface="Gabriola" panose="04040605051002020D02" pitchFamily="82" charset="0"/>
              </a:rPr>
              <a:t>- </a:t>
            </a:r>
            <a:r>
              <a:rPr lang="en-IN" sz="2400" b="1" dirty="0" err="1">
                <a:solidFill>
                  <a:srgbClr val="555544"/>
                </a:solidFill>
                <a:latin typeface="Gabriola" panose="04040605051002020D02" pitchFamily="82" charset="0"/>
              </a:rPr>
              <a:t>Pragana</a:t>
            </a:r>
            <a:r>
              <a:rPr lang="en-IN" sz="2400" b="1" dirty="0">
                <a:solidFill>
                  <a:srgbClr val="555544"/>
                </a:solidFill>
                <a:latin typeface="Gabriola" panose="04040605051002020D02" pitchFamily="82" charset="0"/>
              </a:rPr>
              <a:t> Of Cuttack District). He was an orphan child .So his childhood life was spent with his elder </a:t>
            </a:r>
            <a:r>
              <a:rPr lang="en-IN" sz="2400" b="1" dirty="0" err="1">
                <a:solidFill>
                  <a:srgbClr val="555544"/>
                </a:solidFill>
                <a:latin typeface="Gabriola" panose="04040605051002020D02" pitchFamily="82" charset="0"/>
              </a:rPr>
              <a:t>brother.His</a:t>
            </a:r>
            <a:r>
              <a:rPr lang="en-IN" sz="2400" b="1" dirty="0">
                <a:solidFill>
                  <a:srgbClr val="555544"/>
                </a:solidFill>
                <a:latin typeface="Gabriola" panose="04040605051002020D02" pitchFamily="82" charset="0"/>
              </a:rPr>
              <a:t> original name was </a:t>
            </a:r>
            <a:r>
              <a:rPr lang="en-IN" sz="2400" b="1" dirty="0" err="1">
                <a:solidFill>
                  <a:srgbClr val="555544"/>
                </a:solidFill>
                <a:latin typeface="Gabriola" panose="04040605051002020D02" pitchFamily="82" charset="0"/>
              </a:rPr>
              <a:t>Sidheswar</a:t>
            </a:r>
            <a:r>
              <a:rPr lang="en-IN" sz="2400" b="1" dirty="0">
                <a:solidFill>
                  <a:srgbClr val="555544"/>
                </a:solidFill>
                <a:latin typeface="Gabriola" panose="04040605051002020D02" pitchFamily="82" charset="0"/>
              </a:rPr>
              <a:t> </a:t>
            </a:r>
            <a:r>
              <a:rPr lang="en-IN" sz="2400" b="1" dirty="0" err="1">
                <a:solidFill>
                  <a:srgbClr val="555544"/>
                </a:solidFill>
                <a:latin typeface="Gabriola" panose="04040605051002020D02" pitchFamily="82" charset="0"/>
              </a:rPr>
              <a:t>Parida.After</a:t>
            </a:r>
            <a:r>
              <a:rPr lang="en-IN" sz="2400" b="1" dirty="0">
                <a:solidFill>
                  <a:srgbClr val="555544"/>
                </a:solidFill>
                <a:latin typeface="Gabriola" panose="04040605051002020D02" pitchFamily="82" charset="0"/>
              </a:rPr>
              <a:t> getting the bless of goddess Sarala , </a:t>
            </a:r>
            <a:r>
              <a:rPr lang="en-IN" sz="2400" b="1" dirty="0" err="1">
                <a:solidFill>
                  <a:srgbClr val="555544"/>
                </a:solidFill>
                <a:latin typeface="Gabriola" panose="04040605051002020D02" pitchFamily="82" charset="0"/>
              </a:rPr>
              <a:t>Sidheswar</a:t>
            </a:r>
            <a:r>
              <a:rPr lang="en-IN" sz="2400" b="1" dirty="0">
                <a:solidFill>
                  <a:srgbClr val="555544"/>
                </a:solidFill>
                <a:latin typeface="Gabriola" panose="04040605051002020D02" pitchFamily="82" charset="0"/>
              </a:rPr>
              <a:t> was renamed as Sarala Das.</a:t>
            </a:r>
            <a:endParaRPr lang="en-IN" sz="2400" b="1" dirty="0">
              <a:latin typeface="Gabriola" panose="04040605051002020D02" pitchFamily="82" charset="0"/>
            </a:endParaRPr>
          </a:p>
        </p:txBody>
      </p:sp>
      <p:pic>
        <p:nvPicPr>
          <p:cNvPr id="16386" name="Picture 2" descr="Adikabi Sarala Das Chair of Odia Studies JNU - Home | Facebook">
            <a:extLst>
              <a:ext uri="{FF2B5EF4-FFF2-40B4-BE49-F238E27FC236}">
                <a16:creationId xmlns:a16="http://schemas.microsoft.com/office/drawing/2014/main" id="{C6E6533D-E34F-43A3-8E75-E13D68FAB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222" y="289453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77529C-E46C-49EA-9D19-CF956A571D7A}"/>
              </a:ext>
            </a:extLst>
          </p:cNvPr>
          <p:cNvSpPr txBox="1"/>
          <p:nvPr/>
        </p:nvSpPr>
        <p:spPr>
          <a:xfrm>
            <a:off x="4133668" y="2476869"/>
            <a:ext cx="6658252" cy="2677656"/>
          </a:xfrm>
          <a:prstGeom prst="rect">
            <a:avLst/>
          </a:prstGeom>
          <a:noFill/>
        </p:spPr>
        <p:txBody>
          <a:bodyPr wrap="square" rtlCol="0">
            <a:spAutoFit/>
          </a:bodyPr>
          <a:lstStyle/>
          <a:p>
            <a:r>
              <a:rPr lang="en-IN" sz="2400" dirty="0">
                <a:latin typeface="Gabriola" panose="04040605051002020D02" pitchFamily="82" charset="0"/>
              </a:rPr>
              <a:t>Sarala Dash was written five religious </a:t>
            </a:r>
            <a:r>
              <a:rPr lang="en-IN" sz="2400" dirty="0" err="1">
                <a:latin typeface="Gabriola" panose="04040605051002020D02" pitchFamily="82" charset="0"/>
              </a:rPr>
              <a:t>sriptures</a:t>
            </a:r>
            <a:r>
              <a:rPr lang="en-IN" sz="2400" dirty="0">
                <a:latin typeface="Gabriola" panose="04040605051002020D02" pitchFamily="82" charset="0"/>
              </a:rPr>
              <a:t> , such as</a:t>
            </a:r>
            <a:br>
              <a:rPr lang="en-IN" sz="2400" dirty="0">
                <a:latin typeface="Gabriola" panose="04040605051002020D02" pitchFamily="82" charset="0"/>
              </a:rPr>
            </a:br>
            <a:br>
              <a:rPr lang="en-IN" sz="2400" dirty="0">
                <a:latin typeface="Gabriola" panose="04040605051002020D02" pitchFamily="82" charset="0"/>
              </a:rPr>
            </a:br>
            <a:r>
              <a:rPr lang="en-IN" sz="2400" dirty="0">
                <a:latin typeface="Gabriola" panose="04040605051002020D02" pitchFamily="82" charset="0"/>
              </a:rPr>
              <a:t>1) </a:t>
            </a:r>
            <a:r>
              <a:rPr lang="en-IN" sz="2400" dirty="0" err="1">
                <a:latin typeface="Gabriola" panose="04040605051002020D02" pitchFamily="82" charset="0"/>
              </a:rPr>
              <a:t>Chandi</a:t>
            </a:r>
            <a:r>
              <a:rPr lang="en-IN" sz="2400" dirty="0">
                <a:latin typeface="Gabriola" panose="04040605051002020D02" pitchFamily="82" charset="0"/>
              </a:rPr>
              <a:t> </a:t>
            </a:r>
            <a:r>
              <a:rPr lang="en-IN" sz="2400" dirty="0" err="1">
                <a:latin typeface="Gabriola" panose="04040605051002020D02" pitchFamily="82" charset="0"/>
              </a:rPr>
              <a:t>Puran</a:t>
            </a:r>
            <a:br>
              <a:rPr lang="en-IN" sz="2400" dirty="0">
                <a:latin typeface="Gabriola" panose="04040605051002020D02" pitchFamily="82" charset="0"/>
              </a:rPr>
            </a:br>
            <a:r>
              <a:rPr lang="en-IN" sz="2400" dirty="0">
                <a:latin typeface="Gabriola" panose="04040605051002020D02" pitchFamily="82" charset="0"/>
              </a:rPr>
              <a:t>2) </a:t>
            </a:r>
            <a:r>
              <a:rPr lang="en-IN" sz="2400" dirty="0" err="1">
                <a:latin typeface="Gabriola" panose="04040605051002020D02" pitchFamily="82" charset="0"/>
              </a:rPr>
              <a:t>Bilanka</a:t>
            </a:r>
            <a:r>
              <a:rPr lang="en-IN" sz="2400" dirty="0">
                <a:latin typeface="Gabriola" panose="04040605051002020D02" pitchFamily="82" charset="0"/>
              </a:rPr>
              <a:t> </a:t>
            </a:r>
            <a:r>
              <a:rPr lang="en-IN" sz="2400" dirty="0" err="1">
                <a:latin typeface="Gabriola" panose="04040605051002020D02" pitchFamily="82" charset="0"/>
              </a:rPr>
              <a:t>Ramayan</a:t>
            </a:r>
            <a:br>
              <a:rPr lang="en-IN" sz="2400" dirty="0">
                <a:latin typeface="Gabriola" panose="04040605051002020D02" pitchFamily="82" charset="0"/>
              </a:rPr>
            </a:br>
            <a:r>
              <a:rPr lang="en-IN" sz="2400" dirty="0">
                <a:latin typeface="Gabriola" panose="04040605051002020D02" pitchFamily="82" charset="0"/>
              </a:rPr>
              <a:t>3) Lakshmi Narayan </a:t>
            </a:r>
            <a:r>
              <a:rPr lang="en-IN" sz="2400" dirty="0" err="1">
                <a:latin typeface="Gabriola" panose="04040605051002020D02" pitchFamily="82" charset="0"/>
              </a:rPr>
              <a:t>Bachanika</a:t>
            </a:r>
            <a:br>
              <a:rPr lang="en-IN" sz="2400" dirty="0">
                <a:latin typeface="Gabriola" panose="04040605051002020D02" pitchFamily="82" charset="0"/>
              </a:rPr>
            </a:br>
            <a:r>
              <a:rPr lang="en-IN" sz="2400" dirty="0">
                <a:latin typeface="Gabriola" panose="04040605051002020D02" pitchFamily="82" charset="0"/>
              </a:rPr>
              <a:t>4) </a:t>
            </a:r>
            <a:r>
              <a:rPr lang="en-IN" sz="2400" dirty="0" err="1">
                <a:latin typeface="Gabriola" panose="04040605051002020D02" pitchFamily="82" charset="0"/>
              </a:rPr>
              <a:t>Bichitra</a:t>
            </a:r>
            <a:r>
              <a:rPr lang="en-IN" sz="2400" dirty="0">
                <a:latin typeface="Gabriola" panose="04040605051002020D02" pitchFamily="82" charset="0"/>
              </a:rPr>
              <a:t> </a:t>
            </a:r>
            <a:r>
              <a:rPr lang="en-IN" sz="2400" dirty="0" err="1">
                <a:latin typeface="Gabriola" panose="04040605051002020D02" pitchFamily="82" charset="0"/>
              </a:rPr>
              <a:t>Ramayan</a:t>
            </a:r>
            <a:br>
              <a:rPr lang="en-IN" sz="2400" dirty="0">
                <a:latin typeface="Gabriola" panose="04040605051002020D02" pitchFamily="82" charset="0"/>
              </a:rPr>
            </a:br>
            <a:r>
              <a:rPr lang="en-IN" sz="2400" dirty="0">
                <a:latin typeface="Gabriola" panose="04040605051002020D02" pitchFamily="82" charset="0"/>
              </a:rPr>
              <a:t>5) </a:t>
            </a:r>
            <a:r>
              <a:rPr lang="en-IN" sz="2400" dirty="0" err="1">
                <a:latin typeface="Gabriola" panose="04040605051002020D02" pitchFamily="82" charset="0"/>
              </a:rPr>
              <a:t>Maha</a:t>
            </a:r>
            <a:r>
              <a:rPr lang="en-IN" sz="2400" dirty="0">
                <a:latin typeface="Gabriola" panose="04040605051002020D02" pitchFamily="82" charset="0"/>
              </a:rPr>
              <a:t> </a:t>
            </a:r>
            <a:r>
              <a:rPr lang="en-IN" sz="2400" dirty="0" err="1">
                <a:latin typeface="Gabriola" panose="04040605051002020D02" pitchFamily="82" charset="0"/>
              </a:rPr>
              <a:t>bharat</a:t>
            </a:r>
            <a:endParaRPr lang="en-IN" sz="2400" dirty="0">
              <a:latin typeface="Gabriola" panose="04040605051002020D02" pitchFamily="82" charset="0"/>
            </a:endParaRPr>
          </a:p>
        </p:txBody>
      </p:sp>
    </p:spTree>
    <p:extLst>
      <p:ext uri="{BB962C8B-B14F-4D97-AF65-F5344CB8AC3E}">
        <p14:creationId xmlns:p14="http://schemas.microsoft.com/office/powerpoint/2010/main" val="1230529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wipe(down)">
                                      <p:cBhvr>
                                        <p:cTn id="20" dur="500"/>
                                        <p:tgtEl>
                                          <p:spTgt spid="1638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835E-B663-4230-A363-192A30B583FA}"/>
              </a:ext>
            </a:extLst>
          </p:cNvPr>
          <p:cNvSpPr>
            <a:spLocks noGrp="1"/>
          </p:cNvSpPr>
          <p:nvPr>
            <p:ph type="title"/>
          </p:nvPr>
        </p:nvSpPr>
        <p:spPr>
          <a:xfrm>
            <a:off x="0" y="63285"/>
            <a:ext cx="11220635" cy="788972"/>
          </a:xfrm>
        </p:spPr>
        <p:txBody>
          <a:bodyPr>
            <a:normAutofit/>
          </a:bodyPr>
          <a:lstStyle/>
          <a:p>
            <a:r>
              <a:rPr lang="en-IN" sz="2800" dirty="0">
                <a:latin typeface="Monotype Corsiva" panose="03010101010201010101" pitchFamily="66" charset="0"/>
              </a:rPr>
              <a:t>Now let’s take a look at literature of </a:t>
            </a:r>
            <a:r>
              <a:rPr lang="en-IN" sz="2800" dirty="0" err="1">
                <a:latin typeface="Monotype Corsiva" panose="03010101010201010101" pitchFamily="66" charset="0"/>
              </a:rPr>
              <a:t>orissa</a:t>
            </a:r>
            <a:r>
              <a:rPr lang="en-IN" sz="2800" dirty="0">
                <a:latin typeface="Monotype Corsiva" panose="03010101010201010101" pitchFamily="66" charset="0"/>
              </a:rPr>
              <a:t> in detail....</a:t>
            </a:r>
          </a:p>
        </p:txBody>
      </p:sp>
      <p:sp>
        <p:nvSpPr>
          <p:cNvPr id="3" name="Content Placeholder 2">
            <a:extLst>
              <a:ext uri="{FF2B5EF4-FFF2-40B4-BE49-F238E27FC236}">
                <a16:creationId xmlns:a16="http://schemas.microsoft.com/office/drawing/2014/main" id="{3D5880B3-DBB6-40EA-A54A-8CAF14A538E7}"/>
              </a:ext>
            </a:extLst>
          </p:cNvPr>
          <p:cNvSpPr>
            <a:spLocks noGrp="1"/>
          </p:cNvSpPr>
          <p:nvPr>
            <p:ph idx="1"/>
          </p:nvPr>
        </p:nvSpPr>
        <p:spPr>
          <a:xfrm>
            <a:off x="485682" y="1017758"/>
            <a:ext cx="10515600" cy="5667128"/>
          </a:xfrm>
        </p:spPr>
        <p:txBody>
          <a:bodyPr>
            <a:normAutofit/>
          </a:bodyPr>
          <a:lstStyle/>
          <a:p>
            <a:pPr marL="0" indent="0">
              <a:buNone/>
            </a:pPr>
            <a:r>
              <a:rPr lang="en-US" sz="2200" b="1" dirty="0">
                <a:latin typeface="Gabriola" panose="04040605051002020D02" pitchFamily="82" charset="0"/>
              </a:rPr>
              <a:t>Odia literature </a:t>
            </a:r>
            <a:r>
              <a:rPr lang="en-US" sz="2200" dirty="0">
                <a:latin typeface="Gabriola" panose="04040605051002020D02" pitchFamily="82" charset="0"/>
              </a:rPr>
              <a:t>is the literature written in the Odia language and predominantly originates in the Indian state of Odisha. The language is also spoken by minority populations of the </a:t>
            </a:r>
            <a:r>
              <a:rPr lang="en-US" sz="2200" dirty="0" err="1">
                <a:latin typeface="Gabriola" panose="04040605051002020D02" pitchFamily="82" charset="0"/>
              </a:rPr>
              <a:t>neighbouring</a:t>
            </a:r>
            <a:r>
              <a:rPr lang="en-US" sz="2200" dirty="0">
                <a:latin typeface="Gabriola" panose="04040605051002020D02" pitchFamily="82" charset="0"/>
              </a:rPr>
              <a:t> states of Jharkhand, West Bengal, Chhattisgarh, Karnataka, Andhra Pradesh and Tamil Nadu. The region has been known at different stages of history as Kalinga, </a:t>
            </a:r>
            <a:r>
              <a:rPr lang="en-US" sz="2200" dirty="0" err="1">
                <a:latin typeface="Gabriola" panose="04040605051002020D02" pitchFamily="82" charset="0"/>
              </a:rPr>
              <a:t>Udra</a:t>
            </a:r>
            <a:r>
              <a:rPr lang="en-US" sz="2200" dirty="0">
                <a:latin typeface="Gabriola" panose="04040605051002020D02" pitchFamily="82" charset="0"/>
              </a:rPr>
              <a:t>, </a:t>
            </a:r>
            <a:r>
              <a:rPr lang="en-US" sz="2200" dirty="0" err="1">
                <a:latin typeface="Gabriola" panose="04040605051002020D02" pitchFamily="82" charset="0"/>
              </a:rPr>
              <a:t>Utkala</a:t>
            </a:r>
            <a:r>
              <a:rPr lang="en-US" sz="2200" dirty="0">
                <a:latin typeface="Gabriola" panose="04040605051002020D02" pitchFamily="82" charset="0"/>
              </a:rPr>
              <a:t> or </a:t>
            </a:r>
            <a:r>
              <a:rPr lang="en-US" sz="2200" dirty="0" err="1">
                <a:latin typeface="Gabriola" panose="04040605051002020D02" pitchFamily="82" charset="0"/>
              </a:rPr>
              <a:t>Hirakhanda</a:t>
            </a:r>
            <a:r>
              <a:rPr lang="en-US" sz="2200" dirty="0">
                <a:latin typeface="Gabriola" panose="04040605051002020D02" pitchFamily="82" charset="0"/>
              </a:rPr>
              <a:t>. Odisha was a vast empire in ancient and medieval times, extending from the Ganges in the north to the Godavari in the south. During British rule, however, Odisha lost its political identity and formed parts of the Bengal and Madras Presidencies. The present state of Odisha was formed in 1936. The modern Odia language is formed mostly from Pali words with significant Sanskrit influence. About 28% of modern Odia words have Adivasi origins, and about 2% have Hindustani (Hindi/Urdu), Persian, or Arabic origins. The earliest written texts in the language are about thousand years old. The first Odia newspaper was </a:t>
            </a:r>
            <a:r>
              <a:rPr lang="en-US" sz="2200" dirty="0" err="1">
                <a:latin typeface="Gabriola" panose="04040605051002020D02" pitchFamily="82" charset="0"/>
              </a:rPr>
              <a:t>Utkala</a:t>
            </a:r>
            <a:r>
              <a:rPr lang="en-US" sz="2200" dirty="0">
                <a:latin typeface="Gabriola" panose="04040605051002020D02" pitchFamily="82" charset="0"/>
              </a:rPr>
              <a:t> Deepika first published on 4 August 1866.</a:t>
            </a:r>
          </a:p>
          <a:p>
            <a:pPr marL="0" indent="0">
              <a:buNone/>
            </a:pPr>
            <a:r>
              <a:rPr lang="en-US" sz="2200" dirty="0">
                <a:latin typeface="Gabriola" panose="04040605051002020D02" pitchFamily="82" charset="0"/>
              </a:rPr>
              <a:t>Odia is the only Indo-European language of India other than Sanskrit and the sixth Indian language that has been conferred classical language status and forms the basis of </a:t>
            </a:r>
            <a:r>
              <a:rPr lang="en-US" sz="2200" dirty="0" err="1">
                <a:latin typeface="Gabriola" panose="04040605051002020D02" pitchFamily="82" charset="0"/>
              </a:rPr>
              <a:t>Odissi</a:t>
            </a:r>
            <a:r>
              <a:rPr lang="en-US" sz="2200" dirty="0">
                <a:latin typeface="Gabriola" panose="04040605051002020D02" pitchFamily="82" charset="0"/>
              </a:rPr>
              <a:t> dance and </a:t>
            </a:r>
            <a:r>
              <a:rPr lang="en-US" sz="2200" dirty="0" err="1">
                <a:latin typeface="Gabriola" panose="04040605051002020D02" pitchFamily="82" charset="0"/>
              </a:rPr>
              <a:t>Odissi</a:t>
            </a:r>
            <a:r>
              <a:rPr lang="en-US" sz="2200" dirty="0">
                <a:latin typeface="Gabriola" panose="04040605051002020D02" pitchFamily="82" charset="0"/>
              </a:rPr>
              <a:t> music.</a:t>
            </a:r>
          </a:p>
          <a:p>
            <a:pPr marL="0" indent="0">
              <a:buNone/>
            </a:pPr>
            <a:r>
              <a:rPr lang="en-US" sz="2200" dirty="0">
                <a:latin typeface="Gabriola" panose="04040605051002020D02" pitchFamily="82" charset="0"/>
              </a:rPr>
              <a:t>Historians have divided the history of the Odia language literature into five main stages: Old Odia (800 AD to 1300 AD), Early Medieval Odia (1300 AD to 1500 AD), Medieval Odia (1500 AD to 1700 AD), Late Medieval Odia (1700 AD to 1850 AD) and Modern Odia (1870 AD to present). </a:t>
            </a:r>
          </a:p>
          <a:p>
            <a:endParaRPr lang="en-IN" dirty="0"/>
          </a:p>
        </p:txBody>
      </p:sp>
    </p:spTree>
    <p:extLst>
      <p:ext uri="{BB962C8B-B14F-4D97-AF65-F5344CB8AC3E}">
        <p14:creationId xmlns:p14="http://schemas.microsoft.com/office/powerpoint/2010/main" val="112062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39EB-2505-41E7-8133-B30191190FE3}"/>
              </a:ext>
            </a:extLst>
          </p:cNvPr>
          <p:cNvSpPr>
            <a:spLocks noGrp="1"/>
          </p:cNvSpPr>
          <p:nvPr>
            <p:ph type="title"/>
          </p:nvPr>
        </p:nvSpPr>
        <p:spPr>
          <a:xfrm>
            <a:off x="160723" y="261893"/>
            <a:ext cx="9117368" cy="5402065"/>
          </a:xfrm>
        </p:spPr>
        <p:txBody>
          <a:bodyPr>
            <a:noAutofit/>
          </a:bodyPr>
          <a:lstStyle/>
          <a:p>
            <a:r>
              <a:rPr lang="en-US" sz="6000" dirty="0">
                <a:latin typeface="Monotype Corsiva" panose="03010101010201010101" pitchFamily="66" charset="0"/>
              </a:rPr>
              <a:t>Introduction-</a:t>
            </a:r>
            <a:br>
              <a:rPr lang="en-US" sz="6000" dirty="0">
                <a:latin typeface="Monotype Corsiva" panose="03010101010201010101" pitchFamily="66" charset="0"/>
              </a:rPr>
            </a:br>
            <a:r>
              <a:rPr lang="en-US" sz="6000" dirty="0">
                <a:latin typeface="Monotype Corsiva" panose="03010101010201010101" pitchFamily="66" charset="0"/>
              </a:rPr>
              <a:t>  </a:t>
            </a:r>
            <a:r>
              <a:rPr lang="en-US" sz="2400" b="1" dirty="0">
                <a:latin typeface="Gabriola" panose="04040605051002020D02" pitchFamily="82" charset="0"/>
              </a:rPr>
              <a:t>Odisha</a:t>
            </a:r>
            <a:r>
              <a:rPr lang="en-US" sz="2400" dirty="0">
                <a:latin typeface="Gabriola" panose="04040605051002020D02" pitchFamily="82" charset="0"/>
              </a:rPr>
              <a:t>, formerly called </a:t>
            </a:r>
            <a:r>
              <a:rPr lang="en-US" sz="2400" b="1" dirty="0">
                <a:latin typeface="Gabriola" panose="04040605051002020D02" pitchFamily="82" charset="0"/>
              </a:rPr>
              <a:t>Orissa</a:t>
            </a:r>
            <a:r>
              <a:rPr lang="en-US" sz="2400" dirty="0">
                <a:latin typeface="Gabriola" panose="04040605051002020D02" pitchFamily="82" charset="0"/>
              </a:rPr>
              <a:t>, state of India. Located in the</a:t>
            </a:r>
            <a:br>
              <a:rPr lang="en-US" sz="2400" dirty="0">
                <a:latin typeface="Gabriola" panose="04040605051002020D02" pitchFamily="82" charset="0"/>
              </a:rPr>
            </a:br>
            <a:r>
              <a:rPr lang="en-US" sz="2400" dirty="0">
                <a:latin typeface="Gabriola" panose="04040605051002020D02" pitchFamily="82" charset="0"/>
              </a:rPr>
              <a:t>northeastern part of the country, it is bounded by the states             of Jharkhand and West Bengal to the north and northeast, by the Bay of    Bengal to the east, and by the states of Andhra Pradesh and Telangana  to the south and </a:t>
            </a:r>
            <a:r>
              <a:rPr lang="en-US" sz="2400" dirty="0" err="1">
                <a:latin typeface="Gabriola" panose="04040605051002020D02" pitchFamily="82" charset="0"/>
              </a:rPr>
              <a:t>Chattishgarh</a:t>
            </a:r>
            <a:r>
              <a:rPr lang="en-US" sz="2400" dirty="0">
                <a:latin typeface="Gabriola" panose="04040605051002020D02" pitchFamily="82" charset="0"/>
              </a:rPr>
              <a:t> to the west. Before India became independent in 1947, Odisha’s capital was at </a:t>
            </a:r>
            <a:r>
              <a:rPr lang="en-US" sz="2400" dirty="0" err="1">
                <a:latin typeface="Gabriola" panose="04040605051002020D02" pitchFamily="82" charset="0"/>
              </a:rPr>
              <a:t>Cuttak</a:t>
            </a:r>
            <a:r>
              <a:rPr lang="en-US" sz="2400" dirty="0">
                <a:latin typeface="Gabriola" panose="04040605051002020D02" pitchFamily="82" charset="0"/>
              </a:rPr>
              <a:t>. The present capital was subsequently built at Bhubaneshwar, in the vicinity of the city’s historic temples in the east-central coastal plains. In late 2011 the state’s name was officially changed from Orissa to Odisha. Area 60,119 square miles (155,707 square km). </a:t>
            </a:r>
            <a:br>
              <a:rPr lang="en-US" sz="2400" dirty="0">
                <a:latin typeface="Gabriola" panose="04040605051002020D02" pitchFamily="82" charset="0"/>
              </a:rPr>
            </a:br>
            <a:endParaRPr lang="en-IN" sz="2800" dirty="0">
              <a:latin typeface="Gabriola" panose="04040605051002020D02" pitchFamily="82" charset="0"/>
            </a:endParaRPr>
          </a:p>
        </p:txBody>
      </p:sp>
      <p:pic>
        <p:nvPicPr>
          <p:cNvPr id="13314" name="Picture 2" descr="Orissa Odisha State India Vector Map Stock Vector (Royalty Free) 313450076">
            <a:extLst>
              <a:ext uri="{FF2B5EF4-FFF2-40B4-BE49-F238E27FC236}">
                <a16:creationId xmlns:a16="http://schemas.microsoft.com/office/drawing/2014/main" id="{CB578DAB-DFE7-491F-B5B3-E09ADA4CD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814" y="0"/>
            <a:ext cx="2753186" cy="302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74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wipe(down)">
                                      <p:cBhvr>
                                        <p:cTn id="12"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7ADA-3A98-43E5-B6D8-56BC46729D15}"/>
              </a:ext>
            </a:extLst>
          </p:cNvPr>
          <p:cNvSpPr>
            <a:spLocks noGrp="1"/>
          </p:cNvSpPr>
          <p:nvPr>
            <p:ph type="title"/>
          </p:nvPr>
        </p:nvSpPr>
        <p:spPr>
          <a:xfrm>
            <a:off x="233781" y="290029"/>
            <a:ext cx="10608815" cy="712187"/>
          </a:xfrm>
        </p:spPr>
        <p:txBody>
          <a:bodyPr>
            <a:noAutofit/>
          </a:bodyPr>
          <a:lstStyle/>
          <a:p>
            <a:r>
              <a:rPr lang="en-IN" sz="3200" dirty="0">
                <a:latin typeface="Monotype Corsiva" panose="03010101010201010101" pitchFamily="66" charset="0"/>
              </a:rPr>
              <a:t>Now if we take a look at the forests and biodiversity of Orissa....</a:t>
            </a:r>
          </a:p>
        </p:txBody>
      </p:sp>
      <p:sp>
        <p:nvSpPr>
          <p:cNvPr id="3" name="Content Placeholder 2">
            <a:extLst>
              <a:ext uri="{FF2B5EF4-FFF2-40B4-BE49-F238E27FC236}">
                <a16:creationId xmlns:a16="http://schemas.microsoft.com/office/drawing/2014/main" id="{0790F085-8F89-4EA8-AFB3-67F663EDD4D6}"/>
              </a:ext>
            </a:extLst>
          </p:cNvPr>
          <p:cNvSpPr>
            <a:spLocks noGrp="1"/>
          </p:cNvSpPr>
          <p:nvPr>
            <p:ph idx="1"/>
          </p:nvPr>
        </p:nvSpPr>
        <p:spPr>
          <a:xfrm>
            <a:off x="1305016" y="1556313"/>
            <a:ext cx="10416467" cy="2041865"/>
          </a:xfrm>
        </p:spPr>
        <p:txBody>
          <a:bodyPr>
            <a:normAutofit/>
          </a:bodyPr>
          <a:lstStyle/>
          <a:p>
            <a:pPr marL="0" indent="0">
              <a:buNone/>
            </a:pPr>
            <a:r>
              <a:rPr lang="en-US" sz="2400" dirty="0">
                <a:latin typeface="Gabriola" panose="04040605051002020D02" pitchFamily="82" charset="0"/>
              </a:rPr>
              <a:t>Orissa ranks fourth amongst State/Union Territories of the country in terms of area under forest cover. The total forest area of the State is 58,135 sq.km. which is 37.34% of the State's geographical area and about 7.66% of country's </a:t>
            </a:r>
            <a:r>
              <a:rPr lang="en-US" sz="2400" dirty="0" err="1">
                <a:latin typeface="Gabriola" panose="04040605051002020D02" pitchFamily="82" charset="0"/>
              </a:rPr>
              <a:t>forests.Orissa</a:t>
            </a:r>
            <a:r>
              <a:rPr lang="en-US" sz="2400" dirty="0">
                <a:latin typeface="Gabriola" panose="04040605051002020D02" pitchFamily="82" charset="0"/>
              </a:rPr>
              <a:t> host rich biodiversity in variety habitats. The largest Ramsar sites (Brackish water </a:t>
            </a:r>
            <a:r>
              <a:rPr lang="en-US" sz="2400" dirty="0" err="1">
                <a:latin typeface="Gabriola" panose="04040605051002020D02" pitchFamily="82" charset="0"/>
              </a:rPr>
              <a:t>Chilka</a:t>
            </a:r>
            <a:r>
              <a:rPr lang="en-US" sz="2400" dirty="0">
                <a:latin typeface="Gabriola" panose="04040605051002020D02" pitchFamily="82" charset="0"/>
              </a:rPr>
              <a:t> lake and the mangrove forests of </a:t>
            </a:r>
            <a:r>
              <a:rPr lang="en-US" sz="2400" dirty="0" err="1">
                <a:latin typeface="Gabriola" panose="04040605051002020D02" pitchFamily="82" charset="0"/>
              </a:rPr>
              <a:t>Bhitarkanika</a:t>
            </a:r>
            <a:r>
              <a:rPr lang="en-US" sz="2400" dirty="0">
                <a:latin typeface="Gabriola" panose="04040605051002020D02" pitchFamily="82" charset="0"/>
              </a:rPr>
              <a:t>), which attract the largest population of migratory birds from very distant</a:t>
            </a:r>
            <a:endParaRPr lang="en-IN" sz="2400" dirty="0">
              <a:latin typeface="Gabriola" panose="04040605051002020D02" pitchFamily="82" charset="0"/>
            </a:endParaRPr>
          </a:p>
        </p:txBody>
      </p:sp>
      <p:sp>
        <p:nvSpPr>
          <p:cNvPr id="4" name="TextBox 3">
            <a:extLst>
              <a:ext uri="{FF2B5EF4-FFF2-40B4-BE49-F238E27FC236}">
                <a16:creationId xmlns:a16="http://schemas.microsoft.com/office/drawing/2014/main" id="{58DDC3AB-619D-4696-9291-316E09C89CE1}"/>
              </a:ext>
            </a:extLst>
          </p:cNvPr>
          <p:cNvSpPr txBox="1"/>
          <p:nvPr/>
        </p:nvSpPr>
        <p:spPr>
          <a:xfrm>
            <a:off x="470517" y="1094648"/>
            <a:ext cx="4074851" cy="461665"/>
          </a:xfrm>
          <a:prstGeom prst="rect">
            <a:avLst/>
          </a:prstGeom>
          <a:noFill/>
        </p:spPr>
        <p:txBody>
          <a:bodyPr wrap="square" rtlCol="0">
            <a:spAutoFit/>
          </a:bodyPr>
          <a:lstStyle/>
          <a:p>
            <a:r>
              <a:rPr lang="en-IN" sz="2400" dirty="0">
                <a:latin typeface="Monotype Corsiva" panose="03010101010201010101" pitchFamily="66" charset="0"/>
              </a:rPr>
              <a:t>Orissa’s Biodiversity</a:t>
            </a:r>
          </a:p>
        </p:txBody>
      </p:sp>
      <p:sp>
        <p:nvSpPr>
          <p:cNvPr id="5" name="TextBox 4">
            <a:extLst>
              <a:ext uri="{FF2B5EF4-FFF2-40B4-BE49-F238E27FC236}">
                <a16:creationId xmlns:a16="http://schemas.microsoft.com/office/drawing/2014/main" id="{F6B195AB-1D0C-4698-87D5-6B5A7B54C54D}"/>
              </a:ext>
            </a:extLst>
          </p:cNvPr>
          <p:cNvSpPr txBox="1"/>
          <p:nvPr/>
        </p:nvSpPr>
        <p:spPr>
          <a:xfrm>
            <a:off x="4350058" y="3598178"/>
            <a:ext cx="7537141" cy="1938992"/>
          </a:xfrm>
          <a:prstGeom prst="rect">
            <a:avLst/>
          </a:prstGeom>
          <a:noFill/>
        </p:spPr>
        <p:txBody>
          <a:bodyPr wrap="square" rtlCol="0">
            <a:spAutoFit/>
          </a:bodyPr>
          <a:lstStyle/>
          <a:p>
            <a:r>
              <a:rPr lang="en-US" sz="2400" dirty="0">
                <a:latin typeface="Gabriola" panose="04040605051002020D02" pitchFamily="82" charset="0"/>
              </a:rPr>
              <a:t>lands, the largest egg laying beaches of </a:t>
            </a:r>
            <a:r>
              <a:rPr lang="en-US" sz="2400" dirty="0" err="1">
                <a:latin typeface="Gabriola" panose="04040605051002020D02" pitchFamily="82" charset="0"/>
              </a:rPr>
              <a:t>Gahirmatha</a:t>
            </a:r>
            <a:r>
              <a:rPr lang="en-US" sz="2400" dirty="0">
                <a:latin typeface="Gabriola" panose="04040605051002020D02" pitchFamily="82" charset="0"/>
              </a:rPr>
              <a:t> for Olive Ridley Sea turtles, some of India's closed green forests, floral and faunal diversity of </a:t>
            </a:r>
            <a:r>
              <a:rPr lang="en-US" sz="2400" dirty="0" err="1">
                <a:latin typeface="Gabriola" panose="04040605051002020D02" pitchFamily="82" charset="0"/>
              </a:rPr>
              <a:t>Similipal</a:t>
            </a:r>
            <a:r>
              <a:rPr lang="en-US" sz="2400" dirty="0">
                <a:latin typeface="Gabriola" panose="04040605051002020D02" pitchFamily="82" charset="0"/>
              </a:rPr>
              <a:t> biosphere, rich medicinal plants in </a:t>
            </a:r>
            <a:r>
              <a:rPr lang="en-US" sz="2400" dirty="0" err="1">
                <a:latin typeface="Gabriola" panose="04040605051002020D02" pitchFamily="82" charset="0"/>
              </a:rPr>
              <a:t>Similipal</a:t>
            </a:r>
            <a:r>
              <a:rPr lang="en-US" sz="2400" dirty="0">
                <a:latin typeface="Gabriola" panose="04040605051002020D02" pitchFamily="82" charset="0"/>
              </a:rPr>
              <a:t> and </a:t>
            </a:r>
            <a:r>
              <a:rPr lang="en-US" sz="2400" dirty="0" err="1">
                <a:latin typeface="Gabriola" panose="04040605051002020D02" pitchFamily="82" charset="0"/>
              </a:rPr>
              <a:t>Gandhamardan</a:t>
            </a:r>
            <a:r>
              <a:rPr lang="en-US" sz="2400" dirty="0">
                <a:latin typeface="Gabriola" panose="04040605051002020D02" pitchFamily="82" charset="0"/>
              </a:rPr>
              <a:t> forest ranges and many tribal races of people are also found in the state of Orissa.</a:t>
            </a:r>
            <a:endParaRPr lang="en-IN" sz="2400" dirty="0">
              <a:latin typeface="Gabriola" panose="04040605051002020D02" pitchFamily="82" charset="0"/>
            </a:endParaRPr>
          </a:p>
        </p:txBody>
      </p:sp>
      <p:pic>
        <p:nvPicPr>
          <p:cNvPr id="1030" name="Picture 6" descr="Biodiversity takes center stage in Odisha's silent valley – Village Square">
            <a:extLst>
              <a:ext uri="{FF2B5EF4-FFF2-40B4-BE49-F238E27FC236}">
                <a16:creationId xmlns:a16="http://schemas.microsoft.com/office/drawing/2014/main" id="{7439861E-C02E-42E0-96E6-92C9636DA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16" y="3897048"/>
            <a:ext cx="2843384" cy="152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05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wipe(down)">
                                      <p:cBhvr>
                                        <p:cTn id="3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B8ED-DA37-447C-ABB2-74625E02F882}"/>
              </a:ext>
            </a:extLst>
          </p:cNvPr>
          <p:cNvSpPr>
            <a:spLocks noGrp="1"/>
          </p:cNvSpPr>
          <p:nvPr>
            <p:ph type="title"/>
          </p:nvPr>
        </p:nvSpPr>
        <p:spPr>
          <a:xfrm>
            <a:off x="204186" y="507169"/>
            <a:ext cx="11078592" cy="735706"/>
          </a:xfrm>
        </p:spPr>
        <p:txBody>
          <a:bodyPr>
            <a:normAutofit/>
          </a:bodyPr>
          <a:lstStyle/>
          <a:p>
            <a:r>
              <a:rPr lang="en-US" sz="3200" dirty="0">
                <a:latin typeface="Monotype Corsiva" panose="03010101010201010101" pitchFamily="66" charset="0"/>
              </a:rPr>
              <a:t>Major biodiversity hotspots in Orissa </a:t>
            </a:r>
            <a:r>
              <a:rPr lang="en-US" sz="3200" dirty="0" err="1">
                <a:latin typeface="Monotype Corsiva" panose="03010101010201010101" pitchFamily="66" charset="0"/>
              </a:rPr>
              <a:t>Similipal</a:t>
            </a:r>
            <a:r>
              <a:rPr lang="en-US" sz="3200" dirty="0">
                <a:latin typeface="Monotype Corsiva" panose="03010101010201010101" pitchFamily="66" charset="0"/>
              </a:rPr>
              <a:t> Biosphere Reserve:</a:t>
            </a:r>
            <a:endParaRPr lang="en-IN" sz="3200" dirty="0">
              <a:latin typeface="Monotype Corsiva" panose="03010101010201010101" pitchFamily="66" charset="0"/>
            </a:endParaRPr>
          </a:p>
        </p:txBody>
      </p:sp>
      <p:sp>
        <p:nvSpPr>
          <p:cNvPr id="3" name="Content Placeholder 2">
            <a:extLst>
              <a:ext uri="{FF2B5EF4-FFF2-40B4-BE49-F238E27FC236}">
                <a16:creationId xmlns:a16="http://schemas.microsoft.com/office/drawing/2014/main" id="{245C4453-7BC8-44EA-A422-357EA61A818E}"/>
              </a:ext>
            </a:extLst>
          </p:cNvPr>
          <p:cNvSpPr>
            <a:spLocks noGrp="1"/>
          </p:cNvSpPr>
          <p:nvPr>
            <p:ph idx="1"/>
          </p:nvPr>
        </p:nvSpPr>
        <p:spPr>
          <a:xfrm>
            <a:off x="390618" y="1242875"/>
            <a:ext cx="10085032" cy="4685830"/>
          </a:xfrm>
        </p:spPr>
        <p:txBody>
          <a:bodyPr>
            <a:normAutofit/>
          </a:bodyPr>
          <a:lstStyle/>
          <a:p>
            <a:pPr lvl="1"/>
            <a:r>
              <a:rPr lang="en-US" sz="2000" dirty="0">
                <a:latin typeface="Gabriola" panose="04040605051002020D02" pitchFamily="82" charset="0"/>
              </a:rPr>
              <a:t>The uniqueness of </a:t>
            </a:r>
            <a:r>
              <a:rPr lang="en-US" sz="2000" dirty="0" err="1">
                <a:latin typeface="Gabriola" panose="04040605051002020D02" pitchFamily="82" charset="0"/>
              </a:rPr>
              <a:t>Similipal</a:t>
            </a:r>
            <a:r>
              <a:rPr lang="en-US" sz="2000" dirty="0">
                <a:latin typeface="Gabriola" panose="04040605051002020D02" pitchFamily="82" charset="0"/>
              </a:rPr>
              <a:t> as hot spot of biodiversity lies with the geological formation, </a:t>
            </a:r>
            <a:r>
              <a:rPr lang="en-US" sz="2000" dirty="0" err="1">
                <a:latin typeface="Gabriola" panose="04040605051002020D02" pitchFamily="82" charset="0"/>
              </a:rPr>
              <a:t>phyto</a:t>
            </a:r>
            <a:r>
              <a:rPr lang="en-US" sz="2000" dirty="0">
                <a:latin typeface="Gabriola" panose="04040605051002020D02" pitchFamily="82" charset="0"/>
              </a:rPr>
              <a:t> sociological feature and climatic situation of the area. The area lies on the northern limit of Deccan plateau and Southern limit of lower </a:t>
            </a:r>
            <a:r>
              <a:rPr lang="en-US" sz="2000" dirty="0" err="1">
                <a:latin typeface="Gabriola" panose="04040605051002020D02" pitchFamily="82" charset="0"/>
              </a:rPr>
              <a:t>gangetic</a:t>
            </a:r>
            <a:r>
              <a:rPr lang="en-US" sz="2000" dirty="0">
                <a:latin typeface="Gabriola" panose="04040605051002020D02" pitchFamily="82" charset="0"/>
              </a:rPr>
              <a:t> plains adjoining </a:t>
            </a:r>
            <a:r>
              <a:rPr lang="en-US" sz="2000" dirty="0" err="1">
                <a:latin typeface="Gabriola" panose="04040605051002020D02" pitchFamily="82" charset="0"/>
              </a:rPr>
              <a:t>Chhot</a:t>
            </a:r>
            <a:r>
              <a:rPr lang="en-US" sz="2000" dirty="0">
                <a:latin typeface="Gabriola" panose="04040605051002020D02" pitchFamily="82" charset="0"/>
              </a:rPr>
              <a:t> Nagpur high lands. </a:t>
            </a:r>
            <a:r>
              <a:rPr lang="en-US" sz="2000" dirty="0" err="1">
                <a:latin typeface="Gabriola" panose="04040605051002020D02" pitchFamily="82" charset="0"/>
              </a:rPr>
              <a:t>Similipal</a:t>
            </a:r>
            <a:r>
              <a:rPr lang="en-US" sz="2000" dirty="0">
                <a:latin typeface="Gabriola" panose="04040605051002020D02" pitchFamily="82" charset="0"/>
              </a:rPr>
              <a:t>, practically is a very large ecotonal zone with an annual rainfall varying from 1200 cm to 2000 cm. The </a:t>
            </a:r>
            <a:r>
              <a:rPr lang="en-US" sz="2000" dirty="0" err="1">
                <a:latin typeface="Gabriola" panose="04040605051002020D02" pitchFamily="82" charset="0"/>
              </a:rPr>
              <a:t>Similipal</a:t>
            </a:r>
            <a:r>
              <a:rPr lang="en-US" sz="2000" dirty="0">
                <a:latin typeface="Gabriola" panose="04040605051002020D02" pitchFamily="82" charset="0"/>
              </a:rPr>
              <a:t> massif has an average height of about 550 m, the steeper slopes towards southern and east and the gradual sloping terrain towards north and west.</a:t>
            </a:r>
            <a:endParaRPr lang="en-IN" sz="2000" dirty="0">
              <a:latin typeface="Gabriola" panose="04040605051002020D02" pitchFamily="82" charset="0"/>
            </a:endParaRPr>
          </a:p>
        </p:txBody>
      </p:sp>
      <p:pic>
        <p:nvPicPr>
          <p:cNvPr id="2050" name="Picture 2" descr="8 Waterfalls In Odisha That You Cannot Miss To Explore In 2020!">
            <a:extLst>
              <a:ext uri="{FF2B5EF4-FFF2-40B4-BE49-F238E27FC236}">
                <a16:creationId xmlns:a16="http://schemas.microsoft.com/office/drawing/2014/main" id="{68CAF926-1619-4CE8-9C60-B5D8BCBB5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94" y="3272177"/>
            <a:ext cx="3218988" cy="1687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2470AC-F7BE-4AFD-B158-13946E827D6B}"/>
              </a:ext>
            </a:extLst>
          </p:cNvPr>
          <p:cNvSpPr txBox="1"/>
          <p:nvPr/>
        </p:nvSpPr>
        <p:spPr>
          <a:xfrm>
            <a:off x="4392041" y="3272177"/>
            <a:ext cx="7066625" cy="2246769"/>
          </a:xfrm>
          <a:prstGeom prst="rect">
            <a:avLst/>
          </a:prstGeom>
          <a:noFill/>
        </p:spPr>
        <p:txBody>
          <a:bodyPr wrap="square" rtlCol="0">
            <a:spAutoFit/>
          </a:bodyPr>
          <a:lstStyle/>
          <a:p>
            <a:r>
              <a:rPr lang="en-US" sz="2000" dirty="0">
                <a:latin typeface="Gabriola" panose="04040605051002020D02" pitchFamily="82" charset="0"/>
              </a:rPr>
              <a:t>The soil contains volcanic lava which holds large amount of ground water and feeds the waterfalls and river systems. </a:t>
            </a:r>
            <a:r>
              <a:rPr lang="en-US" sz="2000" dirty="0" err="1">
                <a:latin typeface="Gabriola" panose="04040605051002020D02" pitchFamily="82" charset="0"/>
              </a:rPr>
              <a:t>Similipal</a:t>
            </a:r>
            <a:r>
              <a:rPr lang="en-US" sz="2000" dirty="0">
                <a:latin typeface="Gabriola" panose="04040605051002020D02" pitchFamily="82" charset="0"/>
              </a:rPr>
              <a:t> was a part of Gondwana land in the Paleozoic era and the rocks are Metamorphosed, Sedimentary and Igneous. The unique position of the mountain range acts as a barrier to south west monsoon and brings heavy rain to the area and moisture loaded wind moves to south-west region of the state bringing rain to south western region of Orissa. It is rightly said that, "</a:t>
            </a:r>
            <a:r>
              <a:rPr lang="en-US" sz="2000" dirty="0" err="1">
                <a:latin typeface="Gabriola" panose="04040605051002020D02" pitchFamily="82" charset="0"/>
              </a:rPr>
              <a:t>Similipal</a:t>
            </a:r>
            <a:r>
              <a:rPr lang="en-US" sz="2000" dirty="0">
                <a:latin typeface="Gabriola" panose="04040605051002020D02" pitchFamily="82" charset="0"/>
              </a:rPr>
              <a:t> to Orissa, part of Bengal and Bihar is as the Himalayas to India".</a:t>
            </a:r>
            <a:endParaRPr lang="en-IN" sz="2000" dirty="0">
              <a:latin typeface="Gabriola" panose="04040605051002020D02" pitchFamily="82" charset="0"/>
            </a:endParaRPr>
          </a:p>
        </p:txBody>
      </p:sp>
    </p:spTree>
    <p:extLst>
      <p:ext uri="{BB962C8B-B14F-4D97-AF65-F5344CB8AC3E}">
        <p14:creationId xmlns:p14="http://schemas.microsoft.com/office/powerpoint/2010/main" val="2778684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wipe(down)">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5DAF-DC61-481E-A7CF-B369FE46A336}"/>
              </a:ext>
            </a:extLst>
          </p:cNvPr>
          <p:cNvSpPr>
            <a:spLocks noGrp="1"/>
          </p:cNvSpPr>
          <p:nvPr>
            <p:ph type="title"/>
          </p:nvPr>
        </p:nvSpPr>
        <p:spPr>
          <a:xfrm>
            <a:off x="150920" y="365125"/>
            <a:ext cx="11202880" cy="611419"/>
          </a:xfrm>
        </p:spPr>
        <p:txBody>
          <a:bodyPr>
            <a:normAutofit fontScale="90000"/>
          </a:bodyPr>
          <a:lstStyle/>
          <a:p>
            <a:r>
              <a:rPr lang="en-IN" sz="4000" dirty="0">
                <a:latin typeface="Monotype Corsiva" panose="03010101010201010101" pitchFamily="66" charset="0"/>
              </a:rPr>
              <a:t>Wildlife in Orissa:</a:t>
            </a:r>
          </a:p>
        </p:txBody>
      </p:sp>
      <p:sp>
        <p:nvSpPr>
          <p:cNvPr id="3" name="Content Placeholder 2">
            <a:extLst>
              <a:ext uri="{FF2B5EF4-FFF2-40B4-BE49-F238E27FC236}">
                <a16:creationId xmlns:a16="http://schemas.microsoft.com/office/drawing/2014/main" id="{09985F8B-3B0A-4889-B321-BBF783DD2838}"/>
              </a:ext>
            </a:extLst>
          </p:cNvPr>
          <p:cNvSpPr>
            <a:spLocks noGrp="1"/>
          </p:cNvSpPr>
          <p:nvPr>
            <p:ph idx="1"/>
          </p:nvPr>
        </p:nvSpPr>
        <p:spPr>
          <a:xfrm>
            <a:off x="727967" y="1091954"/>
            <a:ext cx="10421645" cy="5881456"/>
          </a:xfrm>
        </p:spPr>
        <p:txBody>
          <a:bodyPr>
            <a:normAutofit/>
          </a:bodyPr>
          <a:lstStyle/>
          <a:p>
            <a:r>
              <a:rPr lang="en-IN" sz="2400" dirty="0">
                <a:latin typeface="Gabriola" panose="04040605051002020D02" pitchFamily="82" charset="0"/>
              </a:rPr>
              <a:t>The important wild animals found are the Elephant, Tiger, Panther, Wild buffalo, Wild boar, Bear, Sambar, Spotted Deer, Black buck, Langur, </a:t>
            </a:r>
            <a:r>
              <a:rPr lang="en-IN" sz="2400" dirty="0" err="1">
                <a:latin typeface="Gabriola" panose="04040605051002020D02" pitchFamily="82" charset="0"/>
              </a:rPr>
              <a:t>Myna</a:t>
            </a:r>
            <a:r>
              <a:rPr lang="en-IN" sz="2400" dirty="0">
                <a:latin typeface="Gabriola" panose="04040605051002020D02" pitchFamily="82" charset="0"/>
              </a:rPr>
              <a:t>, Parakeet, Hornbill, </a:t>
            </a:r>
            <a:r>
              <a:rPr lang="en-IN" sz="2400" dirty="0" err="1">
                <a:latin typeface="Gabriola" panose="04040605051002020D02" pitchFamily="82" charset="0"/>
              </a:rPr>
              <a:t>Woodpeckar</a:t>
            </a:r>
            <a:r>
              <a:rPr lang="en-IN" sz="2400" dirty="0">
                <a:latin typeface="Gabriola" panose="04040605051002020D02" pitchFamily="82" charset="0"/>
              </a:rPr>
              <a:t>, Sea turtles especially Olive </a:t>
            </a:r>
            <a:r>
              <a:rPr lang="en-IN" sz="2400" dirty="0" err="1">
                <a:latin typeface="Gabriola" panose="04040605051002020D02" pitchFamily="82" charset="0"/>
              </a:rPr>
              <a:t>Ridleys</a:t>
            </a:r>
            <a:r>
              <a:rPr lang="en-IN" sz="2400" dirty="0">
                <a:latin typeface="Gabriola" panose="04040605051002020D02" pitchFamily="82" charset="0"/>
              </a:rPr>
              <a:t>, Hawksbill Salt water Crocodile, </a:t>
            </a:r>
            <a:r>
              <a:rPr lang="en-IN" sz="2400" dirty="0" err="1">
                <a:latin typeface="Gabriola" panose="04040605051002020D02" pitchFamily="82" charset="0"/>
              </a:rPr>
              <a:t>Muggar</a:t>
            </a:r>
            <a:r>
              <a:rPr lang="en-IN" sz="2400" dirty="0">
                <a:latin typeface="Gabriola" panose="04040605051002020D02" pitchFamily="82" charset="0"/>
              </a:rPr>
              <a:t>, Gharial, Python, King cobra, Cobra, Viper, kraits, Chameleon, Monitor lizards, </a:t>
            </a:r>
            <a:r>
              <a:rPr lang="en-IN" sz="2400" dirty="0" err="1">
                <a:latin typeface="Gabriola" panose="04040605051002020D02" pitchFamily="82" charset="0"/>
              </a:rPr>
              <a:t>Irrawady</a:t>
            </a:r>
            <a:r>
              <a:rPr lang="en-IN" sz="2400" dirty="0">
                <a:latin typeface="Gabriola" panose="04040605051002020D02" pitchFamily="82" charset="0"/>
              </a:rPr>
              <a:t> Dolphin, Striped dolphin, Bottlenose dolphin, Finless Porpoise, Whale, Whale shark, Horseshoe crabs, </a:t>
            </a:r>
            <a:r>
              <a:rPr lang="en-IN" sz="2400" dirty="0" err="1">
                <a:latin typeface="Gabriola" panose="04040605051002020D02" pitchFamily="82" charset="0"/>
              </a:rPr>
              <a:t>Chilika</a:t>
            </a:r>
            <a:r>
              <a:rPr lang="en-IN" sz="2400" dirty="0">
                <a:latin typeface="Gabriola" panose="04040605051002020D02" pitchFamily="82" charset="0"/>
              </a:rPr>
              <a:t> crab, Tiger prawns, Fresh water terrapins, butterflies, spiders etc.</a:t>
            </a:r>
          </a:p>
        </p:txBody>
      </p:sp>
      <p:pic>
        <p:nvPicPr>
          <p:cNvPr id="3074" name="Picture 2" descr="Top 10 Wildlife Sanctuaries In Odisha | Wildlife In Odisha | Times of India  Travel">
            <a:extLst>
              <a:ext uri="{FF2B5EF4-FFF2-40B4-BE49-F238E27FC236}">
                <a16:creationId xmlns:a16="http://schemas.microsoft.com/office/drawing/2014/main" id="{8F535738-203C-41EA-BD9A-0D517AB59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908" y="3773011"/>
            <a:ext cx="3768871" cy="23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244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wipe(down)">
                                      <p:cBhvr>
                                        <p:cTn id="2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641C-8BC5-4F21-9BFB-88EEC86DF1C4}"/>
              </a:ext>
            </a:extLst>
          </p:cNvPr>
          <p:cNvSpPr>
            <a:spLocks noGrp="1"/>
          </p:cNvSpPr>
          <p:nvPr>
            <p:ph type="title"/>
          </p:nvPr>
        </p:nvSpPr>
        <p:spPr>
          <a:xfrm>
            <a:off x="133165" y="365126"/>
            <a:ext cx="11220635" cy="682440"/>
          </a:xfrm>
        </p:spPr>
        <p:txBody>
          <a:bodyPr>
            <a:normAutofit/>
          </a:bodyPr>
          <a:lstStyle/>
          <a:p>
            <a:r>
              <a:rPr lang="en-IN" sz="4000" dirty="0">
                <a:latin typeface="Monotype Corsiva" panose="03010101010201010101" pitchFamily="66" charset="0"/>
              </a:rPr>
              <a:t>Forests of Orissa</a:t>
            </a:r>
          </a:p>
        </p:txBody>
      </p:sp>
      <p:sp>
        <p:nvSpPr>
          <p:cNvPr id="3" name="Content Placeholder 2">
            <a:extLst>
              <a:ext uri="{FF2B5EF4-FFF2-40B4-BE49-F238E27FC236}">
                <a16:creationId xmlns:a16="http://schemas.microsoft.com/office/drawing/2014/main" id="{6C384D3C-60C4-4EBA-B492-B5FBCC7A5F3C}"/>
              </a:ext>
            </a:extLst>
          </p:cNvPr>
          <p:cNvSpPr>
            <a:spLocks noGrp="1"/>
          </p:cNvSpPr>
          <p:nvPr>
            <p:ph idx="1"/>
          </p:nvPr>
        </p:nvSpPr>
        <p:spPr>
          <a:xfrm>
            <a:off x="838200" y="1047566"/>
            <a:ext cx="10515599" cy="5699463"/>
          </a:xfrm>
        </p:spPr>
        <p:txBody>
          <a:bodyPr>
            <a:normAutofit/>
          </a:bodyPr>
          <a:lstStyle/>
          <a:p>
            <a:r>
              <a:rPr lang="en-US" sz="2400" dirty="0">
                <a:latin typeface="Gabriola" panose="04040605051002020D02" pitchFamily="82" charset="0"/>
              </a:rPr>
              <a:t>Odisha, one of the 29 States of India, has two basic kinds of forest: in the northeast region of the state the forest is classified as the tropical-moist-deciduous type, blanketing hills, plateaus and other high-altitude isolated areas; in the southwest the tropical-dry-deciduous variety dominate.</a:t>
            </a:r>
            <a:endParaRPr lang="en-IN" sz="2400" dirty="0">
              <a:latin typeface="Gabriola" panose="04040605051002020D02" pitchFamily="82" charset="0"/>
            </a:endParaRPr>
          </a:p>
        </p:txBody>
      </p:sp>
      <p:sp>
        <p:nvSpPr>
          <p:cNvPr id="4" name="TextBox 3">
            <a:extLst>
              <a:ext uri="{FF2B5EF4-FFF2-40B4-BE49-F238E27FC236}">
                <a16:creationId xmlns:a16="http://schemas.microsoft.com/office/drawing/2014/main" id="{14FBB070-06CF-47BF-87A1-757FC80A2B20}"/>
              </a:ext>
            </a:extLst>
          </p:cNvPr>
          <p:cNvSpPr txBox="1"/>
          <p:nvPr/>
        </p:nvSpPr>
        <p:spPr>
          <a:xfrm>
            <a:off x="4199138" y="2222714"/>
            <a:ext cx="7216805" cy="4524315"/>
          </a:xfrm>
          <a:prstGeom prst="rect">
            <a:avLst/>
          </a:prstGeom>
          <a:noFill/>
        </p:spPr>
        <p:txBody>
          <a:bodyPr wrap="square" rtlCol="0">
            <a:spAutoFit/>
          </a:bodyPr>
          <a:lstStyle/>
          <a:p>
            <a:r>
              <a:rPr lang="en-US" sz="2400" dirty="0">
                <a:latin typeface="Gabriola" panose="04040605051002020D02" pitchFamily="82" charset="0"/>
              </a:rPr>
              <a:t>Orissa's forests are vast. Out of the total geographical area of 155,707 km</a:t>
            </a:r>
            <a:r>
              <a:rPr lang="en-US" sz="2400" baseline="30000" dirty="0">
                <a:latin typeface="Gabriola" panose="04040605051002020D02" pitchFamily="82" charset="0"/>
              </a:rPr>
              <a:t>2</a:t>
            </a:r>
            <a:r>
              <a:rPr lang="en-US" sz="2400" dirty="0">
                <a:latin typeface="Gabriola" panose="04040605051002020D02" pitchFamily="82" charset="0"/>
              </a:rPr>
              <a:t>, the State records 52,472 km</a:t>
            </a:r>
            <a:r>
              <a:rPr lang="en-US" sz="2400" baseline="30000" dirty="0">
                <a:latin typeface="Gabriola" panose="04040605051002020D02" pitchFamily="82" charset="0"/>
              </a:rPr>
              <a:t>2</a:t>
            </a:r>
            <a:r>
              <a:rPr lang="en-US" sz="2400" dirty="0">
                <a:latin typeface="Gabriola" panose="04040605051002020D02" pitchFamily="82" charset="0"/>
              </a:rPr>
              <a:t> (~33%) as some version of forest. The actual forest cover may be less, according to the Forest Survey of India, rosewood, </a:t>
            </a:r>
            <a:r>
              <a:rPr lang="en-US" sz="2400" dirty="0" err="1">
                <a:latin typeface="Gabriola" panose="04040605051002020D02" pitchFamily="82" charset="0"/>
              </a:rPr>
              <a:t>sal</a:t>
            </a:r>
            <a:r>
              <a:rPr lang="en-US" sz="2400" dirty="0">
                <a:latin typeface="Gabriola" panose="04040605051002020D02" pitchFamily="82" charset="0"/>
              </a:rPr>
              <a:t>, </a:t>
            </a:r>
            <a:r>
              <a:rPr lang="en-US" sz="2400" dirty="0" err="1">
                <a:latin typeface="Gabriola" panose="04040605051002020D02" pitchFamily="82" charset="0"/>
              </a:rPr>
              <a:t>piasal</a:t>
            </a:r>
            <a:r>
              <a:rPr lang="en-US" sz="2400" dirty="0">
                <a:latin typeface="Gabriola" panose="04040605051002020D02" pitchFamily="82" charset="0"/>
              </a:rPr>
              <a:t>, teak and </a:t>
            </a:r>
            <a:r>
              <a:rPr lang="en-US" sz="2400" dirty="0" err="1">
                <a:latin typeface="Gabriola" panose="04040605051002020D02" pitchFamily="82" charset="0"/>
              </a:rPr>
              <a:t>haldi</a:t>
            </a:r>
            <a:r>
              <a:rPr lang="en-US" sz="2400" dirty="0">
                <a:latin typeface="Gabriola" panose="04040605051002020D02" pitchFamily="82" charset="0"/>
              </a:rPr>
              <a:t>. The forest's naturally vigorous growth accounts for a tremendous wealth of biodiversity, filling many catalogues of the wild plant and animal species dwelling within.</a:t>
            </a:r>
          </a:p>
          <a:p>
            <a:r>
              <a:rPr lang="en-US" sz="2400" dirty="0">
                <a:latin typeface="Gabriola" panose="04040605051002020D02" pitchFamily="82" charset="0"/>
              </a:rPr>
              <a:t>The state has declared large parcels of land as protected areas with the purpose being to allow animals and plants who are sensitive to cohabitation with humans places of relative freedom from interference and habitat loss. These protected areas constitute 10.37% of the total forest area and 4.1% of the total geographical area of the state.</a:t>
            </a:r>
          </a:p>
          <a:p>
            <a:endParaRPr lang="en-IN" sz="2400" dirty="0"/>
          </a:p>
        </p:txBody>
      </p:sp>
      <p:pic>
        <p:nvPicPr>
          <p:cNvPr id="4098" name="Picture 2" descr="https://upload.wikimedia.org/wikipedia/commons/thumb/0/02/Dry_Evergreen_Forests_during_Monsoon_at_Madhavadhara.JPG/1280px-Dry_Evergreen_Forests_during_Monsoon_at_Madhavadhara.JPG">
            <a:extLst>
              <a:ext uri="{FF2B5EF4-FFF2-40B4-BE49-F238E27FC236}">
                <a16:creationId xmlns:a16="http://schemas.microsoft.com/office/drawing/2014/main" id="{A2E4752E-8F1B-4E5F-9875-665B173C9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14" y="2696592"/>
            <a:ext cx="3121979" cy="234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96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wipe(down)">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747-A0C8-44F0-9204-B9DFF84FE5C6}"/>
              </a:ext>
            </a:extLst>
          </p:cNvPr>
          <p:cNvSpPr>
            <a:spLocks noGrp="1"/>
          </p:cNvSpPr>
          <p:nvPr>
            <p:ph type="title"/>
          </p:nvPr>
        </p:nvSpPr>
        <p:spPr>
          <a:xfrm>
            <a:off x="239697" y="365126"/>
            <a:ext cx="11114103" cy="842238"/>
          </a:xfrm>
        </p:spPr>
        <p:txBody>
          <a:bodyPr>
            <a:normAutofit/>
          </a:bodyPr>
          <a:lstStyle/>
          <a:p>
            <a:r>
              <a:rPr lang="en-IN" sz="3200" dirty="0">
                <a:latin typeface="Monotype Corsiva" panose="03010101010201010101" pitchFamily="66" charset="0"/>
              </a:rPr>
              <a:t>Tribal  societies of  Orissa…</a:t>
            </a:r>
          </a:p>
        </p:txBody>
      </p:sp>
      <p:sp>
        <p:nvSpPr>
          <p:cNvPr id="3" name="Content Placeholder 2">
            <a:extLst>
              <a:ext uri="{FF2B5EF4-FFF2-40B4-BE49-F238E27FC236}">
                <a16:creationId xmlns:a16="http://schemas.microsoft.com/office/drawing/2014/main" id="{5B08C957-8EDD-4973-BD92-5955B9793077}"/>
              </a:ext>
            </a:extLst>
          </p:cNvPr>
          <p:cNvSpPr>
            <a:spLocks noGrp="1"/>
          </p:cNvSpPr>
          <p:nvPr>
            <p:ph idx="1"/>
          </p:nvPr>
        </p:nvSpPr>
        <p:spPr>
          <a:xfrm>
            <a:off x="594804" y="1118587"/>
            <a:ext cx="11247267" cy="2547891"/>
          </a:xfrm>
        </p:spPr>
        <p:txBody>
          <a:bodyPr>
            <a:noAutofit/>
          </a:bodyPr>
          <a:lstStyle/>
          <a:p>
            <a:r>
              <a:rPr lang="en-US" sz="2400" dirty="0">
                <a:latin typeface="Gabriola" panose="04040605051002020D02" pitchFamily="82" charset="0"/>
              </a:rPr>
              <a:t>Despite belonging to different linguistic divisions, the tribes of Odisha (Orissa) have many socio-cultural similarities, and together they characterize the notion of tribalism. Tribal societies share certain common characteristics and by these, they are distinguished from complex or advanced societies. In India, tribal societies have remained outside the main historical current of the civilization for centuries. Therefore, they manifest cultural features signifying a primitive level of socio-cultural existence</a:t>
            </a:r>
            <a:r>
              <a:rPr lang="en-US" dirty="0">
                <a:latin typeface="Gabriola" panose="04040605051002020D02" pitchFamily="82" charset="0"/>
              </a:rPr>
              <a:t>. </a:t>
            </a:r>
            <a:endParaRPr lang="en-IN" dirty="0">
              <a:latin typeface="Gabriola" panose="04040605051002020D02" pitchFamily="82" charset="0"/>
            </a:endParaRPr>
          </a:p>
        </p:txBody>
      </p:sp>
      <p:pic>
        <p:nvPicPr>
          <p:cNvPr id="5122" name="Picture 2" descr="Tribal Culture of Odisha">
            <a:extLst>
              <a:ext uri="{FF2B5EF4-FFF2-40B4-BE49-F238E27FC236}">
                <a16:creationId xmlns:a16="http://schemas.microsoft.com/office/drawing/2014/main" id="{AC070DB6-9CEB-447B-8149-53A760E15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29" y="3429000"/>
            <a:ext cx="2807377" cy="1883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58093-0C46-4C9A-B535-E146AAE7BFAB}"/>
              </a:ext>
            </a:extLst>
          </p:cNvPr>
          <p:cNvSpPr txBox="1"/>
          <p:nvPr/>
        </p:nvSpPr>
        <p:spPr>
          <a:xfrm>
            <a:off x="3940945" y="2967361"/>
            <a:ext cx="7901126" cy="3046988"/>
          </a:xfrm>
          <a:prstGeom prst="rect">
            <a:avLst/>
          </a:prstGeom>
          <a:noFill/>
        </p:spPr>
        <p:txBody>
          <a:bodyPr wrap="square" rtlCol="0">
            <a:spAutoFit/>
          </a:bodyPr>
          <a:lstStyle/>
          <a:p>
            <a:r>
              <a:rPr lang="en-US" sz="2400" dirty="0">
                <a:latin typeface="Gabriola" panose="04040605051002020D02" pitchFamily="82" charset="0"/>
              </a:rPr>
              <a:t>Considering the general features of their eco-system, traditional economy, supernatural beliefs and practices, and recent impacts of modernization, the tribes of Odisha (Orissa) can be classified into six types: hunting, collecting and gathering type, cattle-herder type, simple artisan type, hill and shifting cultivation type, settled agriculture type, and industrial urban worker type. Each type has a distinct style of life which can be best understood in the paradigm of nature, man and spirit complex, that is, on the basis of relationship with nature, fellow men and the supernatural.</a:t>
            </a:r>
            <a:endParaRPr lang="en-IN" sz="2400" dirty="0">
              <a:latin typeface="Gabriola" panose="04040605051002020D02" pitchFamily="82" charset="0"/>
            </a:endParaRPr>
          </a:p>
        </p:txBody>
      </p:sp>
    </p:spTree>
    <p:extLst>
      <p:ext uri="{BB962C8B-B14F-4D97-AF65-F5344CB8AC3E}">
        <p14:creationId xmlns:p14="http://schemas.microsoft.com/office/powerpoint/2010/main" val="268766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wipe(down)">
                                      <p:cBhvr>
                                        <p:cTn id="21" dur="500"/>
                                        <p:tgtEl>
                                          <p:spTgt spid="512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dia Travel | Pictures: Coastal village orissa">
            <a:extLst>
              <a:ext uri="{FF2B5EF4-FFF2-40B4-BE49-F238E27FC236}">
                <a16:creationId xmlns:a16="http://schemas.microsoft.com/office/drawing/2014/main" id="{88D5E449-7986-4C8C-BBB4-13CE328F5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82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95B1DB-4477-412B-BEE3-DC26050EA7F8}"/>
              </a:ext>
            </a:extLst>
          </p:cNvPr>
          <p:cNvSpPr txBox="1"/>
          <p:nvPr/>
        </p:nvSpPr>
        <p:spPr>
          <a:xfrm>
            <a:off x="4909352" y="93215"/>
            <a:ext cx="5495277" cy="523220"/>
          </a:xfrm>
          <a:prstGeom prst="rect">
            <a:avLst/>
          </a:prstGeom>
          <a:noFill/>
        </p:spPr>
        <p:txBody>
          <a:bodyPr wrap="square" rtlCol="0">
            <a:spAutoFit/>
          </a:bodyPr>
          <a:lstStyle/>
          <a:p>
            <a:r>
              <a:rPr lang="en-IN" sz="2800" dirty="0">
                <a:latin typeface="Monotype Corsiva" panose="03010101010201010101" pitchFamily="66" charset="0"/>
              </a:rPr>
              <a:t>A small traveling tip....</a:t>
            </a:r>
          </a:p>
        </p:txBody>
      </p:sp>
      <p:sp>
        <p:nvSpPr>
          <p:cNvPr id="9" name="TextBox 8">
            <a:extLst>
              <a:ext uri="{FF2B5EF4-FFF2-40B4-BE49-F238E27FC236}">
                <a16:creationId xmlns:a16="http://schemas.microsoft.com/office/drawing/2014/main" id="{B946074C-5F0D-4064-A38F-9EE67E0886A4}"/>
              </a:ext>
            </a:extLst>
          </p:cNvPr>
          <p:cNvSpPr txBox="1"/>
          <p:nvPr/>
        </p:nvSpPr>
        <p:spPr>
          <a:xfrm>
            <a:off x="0" y="371370"/>
            <a:ext cx="4811696" cy="2677656"/>
          </a:xfrm>
          <a:prstGeom prst="rect">
            <a:avLst/>
          </a:prstGeom>
          <a:noFill/>
        </p:spPr>
        <p:txBody>
          <a:bodyPr wrap="square" rtlCol="0">
            <a:spAutoFit/>
          </a:bodyPr>
          <a:lstStyle/>
          <a:p>
            <a:r>
              <a:rPr lang="en-US" sz="2800" b="1" dirty="0">
                <a:latin typeface="Gabriola" panose="04040605051002020D02" pitchFamily="82" charset="0"/>
              </a:rPr>
              <a:t>As you journey through plain land or the beautiful mountains and forest </a:t>
            </a:r>
            <a:r>
              <a:rPr lang="en-US" sz="2800" b="1" dirty="0" err="1">
                <a:latin typeface="Gabriola" panose="04040605051002020D02" pitchFamily="82" charset="0"/>
              </a:rPr>
              <a:t>ghatroads</a:t>
            </a:r>
            <a:r>
              <a:rPr lang="en-US" sz="2800" b="1" dirty="0">
                <a:latin typeface="Gabriola" panose="04040605051002020D02" pitchFamily="82" charset="0"/>
              </a:rPr>
              <a:t> you'll come across villages of very ornamental, colorful tribal groups. You can visit typical </a:t>
            </a:r>
            <a:r>
              <a:rPr lang="en-US" sz="2800" b="1" dirty="0" err="1">
                <a:latin typeface="Gabriola" panose="04040605051002020D02" pitchFamily="82" charset="0"/>
              </a:rPr>
              <a:t>Orissan</a:t>
            </a:r>
            <a:r>
              <a:rPr lang="en-US" sz="2800" b="1" dirty="0">
                <a:latin typeface="Gabriola" panose="04040605051002020D02" pitchFamily="82" charset="0"/>
              </a:rPr>
              <a:t> villages as well as semi-Tribal villages through the beautiful</a:t>
            </a:r>
            <a:endParaRPr lang="en-IN" sz="2800" b="1" dirty="0">
              <a:latin typeface="Gabriola" panose="04040605051002020D02" pitchFamily="82" charset="0"/>
            </a:endParaRPr>
          </a:p>
        </p:txBody>
      </p:sp>
      <p:sp>
        <p:nvSpPr>
          <p:cNvPr id="10" name="TextBox 9">
            <a:extLst>
              <a:ext uri="{FF2B5EF4-FFF2-40B4-BE49-F238E27FC236}">
                <a16:creationId xmlns:a16="http://schemas.microsoft.com/office/drawing/2014/main" id="{2D594CBD-667C-4A6F-9F5C-0BB798FEFEDD}"/>
              </a:ext>
            </a:extLst>
          </p:cNvPr>
          <p:cNvSpPr txBox="1"/>
          <p:nvPr/>
        </p:nvSpPr>
        <p:spPr>
          <a:xfrm>
            <a:off x="248575" y="4087129"/>
            <a:ext cx="5592933" cy="2677656"/>
          </a:xfrm>
          <a:prstGeom prst="rect">
            <a:avLst/>
          </a:prstGeom>
          <a:noFill/>
        </p:spPr>
        <p:txBody>
          <a:bodyPr wrap="square" rtlCol="0">
            <a:spAutoFit/>
          </a:bodyPr>
          <a:lstStyle/>
          <a:p>
            <a:r>
              <a:rPr lang="en-US" sz="2800" b="1" dirty="0">
                <a:latin typeface="Gabriola" panose="04040605051002020D02" pitchFamily="82" charset="0"/>
              </a:rPr>
              <a:t>countryside forest. At </a:t>
            </a:r>
            <a:r>
              <a:rPr lang="en-US" sz="2800" b="1" dirty="0" err="1">
                <a:latin typeface="Gabriola" panose="04040605051002020D02" pitchFamily="82" charset="0"/>
              </a:rPr>
              <a:t>Rayagada</a:t>
            </a:r>
            <a:r>
              <a:rPr lang="en-US" sz="2800" b="1" dirty="0">
                <a:latin typeface="Gabriola" panose="04040605051002020D02" pitchFamily="82" charset="0"/>
              </a:rPr>
              <a:t>, you can stay and see the </a:t>
            </a:r>
            <a:r>
              <a:rPr lang="en-US" sz="2800" b="1" dirty="0" err="1">
                <a:latin typeface="Gabriola" panose="04040605051002020D02" pitchFamily="82" charset="0"/>
              </a:rPr>
              <a:t>Kutia</a:t>
            </a:r>
            <a:r>
              <a:rPr lang="en-US" sz="2800" b="1" dirty="0">
                <a:latin typeface="Gabriola" panose="04040605051002020D02" pitchFamily="82" charset="0"/>
              </a:rPr>
              <a:t> </a:t>
            </a:r>
            <a:r>
              <a:rPr lang="en-US" sz="2800" b="1" dirty="0" err="1">
                <a:latin typeface="Gabriola" panose="04040605051002020D02" pitchFamily="82" charset="0"/>
              </a:rPr>
              <a:t>Kandha</a:t>
            </a:r>
            <a:r>
              <a:rPr lang="en-US" sz="2800" b="1" dirty="0">
                <a:latin typeface="Gabriola" panose="04040605051002020D02" pitchFamily="82" charset="0"/>
              </a:rPr>
              <a:t> tribe or go on to </a:t>
            </a:r>
            <a:r>
              <a:rPr lang="en-US" sz="2800" b="1" dirty="0" err="1">
                <a:latin typeface="Gabriola" panose="04040605051002020D02" pitchFamily="82" charset="0"/>
              </a:rPr>
              <a:t>Chatikona</a:t>
            </a:r>
            <a:r>
              <a:rPr lang="en-US" sz="2800" b="1" dirty="0">
                <a:latin typeface="Gabriola" panose="04040605051002020D02" pitchFamily="82" charset="0"/>
              </a:rPr>
              <a:t> to witness the interesting and colorful weekly market of the tribes. Then drive to </a:t>
            </a:r>
            <a:r>
              <a:rPr lang="en-US" sz="2800" b="1" dirty="0" err="1">
                <a:latin typeface="Gabriola" panose="04040605051002020D02" pitchFamily="82" charset="0"/>
              </a:rPr>
              <a:t>Jeypore</a:t>
            </a:r>
            <a:r>
              <a:rPr lang="en-US" sz="2800" b="1" dirty="0">
                <a:latin typeface="Gabriola" panose="04040605051002020D02" pitchFamily="82" charset="0"/>
              </a:rPr>
              <a:t> and visit some tribal villages </a:t>
            </a:r>
            <a:r>
              <a:rPr lang="en-US" sz="2800" b="1" dirty="0" err="1">
                <a:latin typeface="Gabriola" panose="04040605051002020D02" pitchFamily="82" charset="0"/>
              </a:rPr>
              <a:t>en</a:t>
            </a:r>
            <a:r>
              <a:rPr lang="en-US" sz="2800" b="1" dirty="0">
                <a:latin typeface="Gabriola" panose="04040605051002020D02" pitchFamily="82" charset="0"/>
              </a:rPr>
              <a:t> route and then proceed to witness the most primitive 'Bonda' market.</a:t>
            </a:r>
            <a:endParaRPr lang="en-IN" sz="2800" dirty="0"/>
          </a:p>
        </p:txBody>
      </p:sp>
    </p:spTree>
    <p:extLst>
      <p:ext uri="{BB962C8B-B14F-4D97-AF65-F5344CB8AC3E}">
        <p14:creationId xmlns:p14="http://schemas.microsoft.com/office/powerpoint/2010/main" val="2898161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Kendujhar In Odisha, How To Reach And Tourist Attractions - Nativeplanet">
            <a:extLst>
              <a:ext uri="{FF2B5EF4-FFF2-40B4-BE49-F238E27FC236}">
                <a16:creationId xmlns:a16="http://schemas.microsoft.com/office/drawing/2014/main" id="{7AD0F80D-A673-403A-9E03-6F491424F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C7FC0E-1B71-4A38-8B21-BF7179E01FCD}"/>
              </a:ext>
            </a:extLst>
          </p:cNvPr>
          <p:cNvSpPr txBox="1"/>
          <p:nvPr/>
        </p:nvSpPr>
        <p:spPr>
          <a:xfrm>
            <a:off x="5637320" y="2974019"/>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A26D6FD-0A0C-4DA8-8A52-C1FDD0CB1CD8}"/>
              </a:ext>
            </a:extLst>
          </p:cNvPr>
          <p:cNvSpPr txBox="1"/>
          <p:nvPr/>
        </p:nvSpPr>
        <p:spPr>
          <a:xfrm>
            <a:off x="5635990" y="2938509"/>
            <a:ext cx="45719"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C37A4EF4-10EC-4CC3-A548-533B09309B20}"/>
              </a:ext>
            </a:extLst>
          </p:cNvPr>
          <p:cNvSpPr txBox="1"/>
          <p:nvPr/>
        </p:nvSpPr>
        <p:spPr>
          <a:xfrm>
            <a:off x="0" y="124288"/>
            <a:ext cx="4980373" cy="3139321"/>
          </a:xfrm>
          <a:prstGeom prst="rect">
            <a:avLst/>
          </a:prstGeom>
          <a:noFill/>
        </p:spPr>
        <p:txBody>
          <a:bodyPr wrap="square" rtlCol="0">
            <a:spAutoFit/>
          </a:bodyPr>
          <a:lstStyle/>
          <a:p>
            <a:r>
              <a:rPr lang="en-IN" sz="5400" b="1" dirty="0">
                <a:solidFill>
                  <a:schemeClr val="bg1"/>
                </a:solidFill>
                <a:effectLst>
                  <a:outerShdw blurRad="38100" dist="38100" dir="2700000" algn="tl">
                    <a:srgbClr val="000000">
                      <a:alpha val="43137"/>
                    </a:srgbClr>
                  </a:outerShdw>
                </a:effectLst>
                <a:latin typeface="Edwardian Script ITC" panose="030303020407070D0804" pitchFamily="66" charset="0"/>
              </a:rPr>
              <a:t>Presentation by-</a:t>
            </a:r>
          </a:p>
          <a:p>
            <a:r>
              <a:rPr lang="en-IN" sz="5400" b="1" dirty="0">
                <a:solidFill>
                  <a:schemeClr val="bg1"/>
                </a:solidFill>
                <a:effectLst>
                  <a:outerShdw blurRad="38100" dist="38100" dir="2700000" algn="tl">
                    <a:srgbClr val="000000">
                      <a:alpha val="43137"/>
                    </a:srgbClr>
                  </a:outerShdw>
                </a:effectLst>
                <a:latin typeface="Edwardian Script ITC" panose="030303020407070D0804" pitchFamily="66" charset="0"/>
              </a:rPr>
              <a:t>Shreya Pathak  </a:t>
            </a:r>
          </a:p>
          <a:p>
            <a:r>
              <a:rPr lang="en-IN" sz="5400" b="1" baseline="30000" dirty="0">
                <a:solidFill>
                  <a:schemeClr val="bg1"/>
                </a:solidFill>
                <a:effectLst>
                  <a:outerShdw blurRad="38100" dist="38100" dir="2700000" algn="tl">
                    <a:srgbClr val="000000">
                      <a:alpha val="43137"/>
                    </a:srgbClr>
                  </a:outerShdw>
                </a:effectLst>
                <a:latin typeface="Edwardian Script ITC" panose="030303020407070D0804" pitchFamily="66" charset="0"/>
              </a:rPr>
              <a:t>8th  F   , Roll no. 17</a:t>
            </a:r>
          </a:p>
          <a:p>
            <a:r>
              <a:rPr lang="en-IN" sz="5400" b="1" baseline="30000" dirty="0">
                <a:solidFill>
                  <a:schemeClr val="bg1"/>
                </a:solidFill>
                <a:effectLst>
                  <a:outerShdw blurRad="38100" dist="38100" dir="2700000" algn="tl">
                    <a:srgbClr val="000000">
                      <a:alpha val="43137"/>
                    </a:srgbClr>
                  </a:outerShdw>
                </a:effectLst>
                <a:latin typeface="Edwardian Script ITC" panose="030303020407070D0804" pitchFamily="66" charset="0"/>
              </a:rPr>
              <a:t>Thank you!</a:t>
            </a:r>
            <a:endParaRPr lang="en-IN" sz="5400" b="1" dirty="0">
              <a:solidFill>
                <a:schemeClr val="bg1"/>
              </a:solidFill>
              <a:effectLst>
                <a:outerShdw blurRad="38100" dist="38100" dir="2700000" algn="tl">
                  <a:srgbClr val="000000">
                    <a:alpha val="43137"/>
                  </a:srgbClr>
                </a:outerShdw>
              </a:effectLst>
              <a:latin typeface="Edwardian Script ITC" panose="030303020407070D0804" pitchFamily="66" charset="0"/>
            </a:endParaRPr>
          </a:p>
        </p:txBody>
      </p:sp>
    </p:spTree>
    <p:extLst>
      <p:ext uri="{BB962C8B-B14F-4D97-AF65-F5344CB8AC3E}">
        <p14:creationId xmlns:p14="http://schemas.microsoft.com/office/powerpoint/2010/main" val="3679801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A95F-6E51-414E-9F17-18D2A345873F}"/>
              </a:ext>
            </a:extLst>
          </p:cNvPr>
          <p:cNvSpPr>
            <a:spLocks noGrp="1"/>
          </p:cNvSpPr>
          <p:nvPr>
            <p:ph type="title"/>
          </p:nvPr>
        </p:nvSpPr>
        <p:spPr>
          <a:xfrm>
            <a:off x="0" y="18255"/>
            <a:ext cx="10515600" cy="1325563"/>
          </a:xfrm>
        </p:spPr>
        <p:txBody>
          <a:bodyPr/>
          <a:lstStyle/>
          <a:p>
            <a:r>
              <a:rPr lang="en-IN" dirty="0" err="1">
                <a:latin typeface="Monotype Corsiva" panose="03010101010201010101" pitchFamily="66" charset="0"/>
              </a:rPr>
              <a:t>So,lets</a:t>
            </a:r>
            <a:r>
              <a:rPr lang="en-IN" dirty="0">
                <a:latin typeface="Monotype Corsiva" panose="03010101010201010101" pitchFamily="66" charset="0"/>
              </a:rPr>
              <a:t> first see the famous culture and  heritage</a:t>
            </a:r>
            <a:br>
              <a:rPr lang="en-IN" dirty="0">
                <a:latin typeface="Monotype Corsiva" panose="03010101010201010101" pitchFamily="66" charset="0"/>
              </a:rPr>
            </a:br>
            <a:r>
              <a:rPr lang="en-IN" dirty="0">
                <a:latin typeface="Monotype Corsiva" panose="03010101010201010101" pitchFamily="66" charset="0"/>
              </a:rPr>
              <a:t>of  Orissa…..</a:t>
            </a:r>
          </a:p>
        </p:txBody>
      </p:sp>
      <p:sp>
        <p:nvSpPr>
          <p:cNvPr id="3" name="Content Placeholder 2">
            <a:extLst>
              <a:ext uri="{FF2B5EF4-FFF2-40B4-BE49-F238E27FC236}">
                <a16:creationId xmlns:a16="http://schemas.microsoft.com/office/drawing/2014/main" id="{6F83EA2A-9B82-4686-AF00-79E01E2E7136}"/>
              </a:ext>
            </a:extLst>
          </p:cNvPr>
          <p:cNvSpPr>
            <a:spLocks noGrp="1"/>
          </p:cNvSpPr>
          <p:nvPr>
            <p:ph idx="1"/>
          </p:nvPr>
        </p:nvSpPr>
        <p:spPr>
          <a:xfrm>
            <a:off x="491971" y="1615858"/>
            <a:ext cx="6991904" cy="3587153"/>
          </a:xfrm>
        </p:spPr>
        <p:txBody>
          <a:bodyPr>
            <a:normAutofit lnSpcReduction="10000"/>
          </a:bodyPr>
          <a:lstStyle/>
          <a:p>
            <a:pPr marL="0" indent="0">
              <a:buNone/>
            </a:pPr>
            <a:r>
              <a:rPr lang="en-US" sz="2200" dirty="0"/>
              <a:t> </a:t>
            </a:r>
            <a:r>
              <a:rPr lang="en-US" sz="2400" dirty="0">
                <a:latin typeface="Gabriola" panose="04040605051002020D02" pitchFamily="82" charset="0"/>
              </a:rPr>
              <a:t>Arts Culture of Odisha</a:t>
            </a:r>
          </a:p>
          <a:p>
            <a:pPr marL="0" indent="0">
              <a:buNone/>
            </a:pPr>
            <a:r>
              <a:rPr lang="en-US" sz="2400" b="1" dirty="0" err="1">
                <a:latin typeface="Gabriola" panose="04040605051002020D02" pitchFamily="82" charset="0"/>
              </a:rPr>
              <a:t>Pattachitra</a:t>
            </a:r>
            <a:r>
              <a:rPr lang="en-US" sz="2400" b="1" dirty="0">
                <a:latin typeface="Gabriola" panose="04040605051002020D02" pitchFamily="82" charset="0"/>
              </a:rPr>
              <a:t> (Cloth Painting)</a:t>
            </a:r>
            <a:endParaRPr lang="en-US" sz="2400" dirty="0">
              <a:latin typeface="Gabriola" panose="04040605051002020D02" pitchFamily="82" charset="0"/>
            </a:endParaRPr>
          </a:p>
          <a:p>
            <a:pPr marL="0" indent="0">
              <a:buNone/>
            </a:pPr>
            <a:r>
              <a:rPr lang="en-US" sz="2400" dirty="0">
                <a:latin typeface="Gabriola" panose="04040605051002020D02" pitchFamily="82" charset="0"/>
              </a:rPr>
              <a:t>Literally, '</a:t>
            </a:r>
            <a:r>
              <a:rPr lang="en-US" sz="2400" dirty="0" err="1">
                <a:latin typeface="Gabriola" panose="04040605051002020D02" pitchFamily="82" charset="0"/>
              </a:rPr>
              <a:t>Patta</a:t>
            </a:r>
            <a:r>
              <a:rPr lang="en-US" sz="2400" dirty="0">
                <a:latin typeface="Gabriola" panose="04040605051002020D02" pitchFamily="82" charset="0"/>
              </a:rPr>
              <a:t>' translates to cloth and 'Chitra' means picture. The themes and motifs are mythological, typically revolving around the Jagannath and Vaishnava sect. Lord Jagannath and Radha-Krishna paintings are a rage among buyers. </a:t>
            </a:r>
            <a:r>
              <a:rPr lang="en-US" sz="2400" dirty="0" err="1">
                <a:latin typeface="Gabriola" panose="04040605051002020D02" pitchFamily="82" charset="0"/>
              </a:rPr>
              <a:t>Pattachitra</a:t>
            </a:r>
            <a:r>
              <a:rPr lang="en-US" sz="2400" dirty="0">
                <a:latin typeface="Gabriola" panose="04040605051002020D02" pitchFamily="82" charset="0"/>
              </a:rPr>
              <a:t> showing </a:t>
            </a:r>
            <a:r>
              <a:rPr lang="en-US" sz="2400" dirty="0" err="1">
                <a:latin typeface="Gabriola" panose="04040605051002020D02" pitchFamily="82" charset="0"/>
              </a:rPr>
              <a:t>Ganesha</a:t>
            </a:r>
            <a:r>
              <a:rPr lang="en-US" sz="2400" dirty="0">
                <a:latin typeface="Gabriola" panose="04040605051002020D02" pitchFamily="82" charset="0"/>
              </a:rPr>
              <a:t> and Shiva. Since it is a traditional art-form, the </a:t>
            </a:r>
            <a:r>
              <a:rPr lang="en-US" sz="2400" dirty="0" err="1">
                <a:latin typeface="Gabriola" panose="04040605051002020D02" pitchFamily="82" charset="0"/>
              </a:rPr>
              <a:t>Chitrakara's</a:t>
            </a:r>
            <a:r>
              <a:rPr lang="en-US" sz="2400" dirty="0">
                <a:latin typeface="Gabriola" panose="04040605051002020D02" pitchFamily="82" charset="0"/>
              </a:rPr>
              <a:t> (painter) very home is his own studio where his family members act as helping hands. The final painting is rendered in the form of a design on a canvas with decorative borders. Sometimes, palm-leaves are also used to form the canvas.</a:t>
            </a:r>
            <a:endParaRPr lang="en-IN" sz="2400" dirty="0">
              <a:latin typeface="Gabriola" panose="04040605051002020D02" pitchFamily="82" charset="0"/>
            </a:endParaRPr>
          </a:p>
        </p:txBody>
      </p:sp>
      <p:pic>
        <p:nvPicPr>
          <p:cNvPr id="2050" name="Picture 2" descr="odisha culture, culture of odisha">
            <a:extLst>
              <a:ext uri="{FF2B5EF4-FFF2-40B4-BE49-F238E27FC236}">
                <a16:creationId xmlns:a16="http://schemas.microsoft.com/office/drawing/2014/main" id="{3B01BF69-0820-4AAE-9426-585E9C043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313" y="1541803"/>
            <a:ext cx="3936506" cy="194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917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wipe(down)">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DE80-D258-4682-A300-E5733C2AE32F}"/>
              </a:ext>
            </a:extLst>
          </p:cNvPr>
          <p:cNvSpPr>
            <a:spLocks noGrp="1"/>
          </p:cNvSpPr>
          <p:nvPr>
            <p:ph type="title"/>
          </p:nvPr>
        </p:nvSpPr>
        <p:spPr>
          <a:xfrm>
            <a:off x="106533" y="826764"/>
            <a:ext cx="10830017" cy="558153"/>
          </a:xfrm>
        </p:spPr>
        <p:txBody>
          <a:bodyPr>
            <a:noAutofit/>
          </a:bodyPr>
          <a:lstStyle/>
          <a:p>
            <a:r>
              <a:rPr lang="en-IN" sz="3600" dirty="0">
                <a:latin typeface="Monotype Corsiva" panose="03010101010201010101" pitchFamily="66" charset="0"/>
              </a:rPr>
              <a:t>Rock paintings..</a:t>
            </a:r>
          </a:p>
        </p:txBody>
      </p:sp>
      <p:sp>
        <p:nvSpPr>
          <p:cNvPr id="3" name="Content Placeholder 2">
            <a:extLst>
              <a:ext uri="{FF2B5EF4-FFF2-40B4-BE49-F238E27FC236}">
                <a16:creationId xmlns:a16="http://schemas.microsoft.com/office/drawing/2014/main" id="{4429A3C1-1ADC-4DD1-BBEF-11B61D6FDB15}"/>
              </a:ext>
            </a:extLst>
          </p:cNvPr>
          <p:cNvSpPr>
            <a:spLocks noGrp="1"/>
          </p:cNvSpPr>
          <p:nvPr>
            <p:ph idx="1"/>
          </p:nvPr>
        </p:nvSpPr>
        <p:spPr>
          <a:xfrm>
            <a:off x="585927" y="1691256"/>
            <a:ext cx="6196613" cy="4771687"/>
          </a:xfrm>
        </p:spPr>
        <p:txBody>
          <a:bodyPr>
            <a:normAutofit/>
          </a:bodyPr>
          <a:lstStyle/>
          <a:p>
            <a:pPr marL="0" indent="0">
              <a:buNone/>
            </a:pPr>
            <a:r>
              <a:rPr lang="en-US" sz="2400" dirty="0">
                <a:latin typeface="Gabriola" panose="04040605051002020D02" pitchFamily="82" charset="0"/>
              </a:rPr>
              <a:t>Rock art in Odisha dates back to the prehistoric period according to the earliest reports found at </a:t>
            </a:r>
            <a:r>
              <a:rPr lang="en-US" sz="2400" dirty="0" err="1">
                <a:latin typeface="Gabriola" panose="04040605051002020D02" pitchFamily="82" charset="0"/>
              </a:rPr>
              <a:t>Viramkhol</a:t>
            </a:r>
            <a:r>
              <a:rPr lang="en-US" sz="2400" dirty="0">
                <a:latin typeface="Gabriola" panose="04040605051002020D02" pitchFamily="82" charset="0"/>
              </a:rPr>
              <a:t> in Jharsuguda district. With the reign of Ashoka the great, Buddhist sculptural art gradually changed the degree of Odisha's artistic flair. Even today, the caves of Ratnagiri, </a:t>
            </a:r>
            <a:r>
              <a:rPr lang="en-US" sz="2400" dirty="0" err="1">
                <a:latin typeface="Gabriola" panose="04040605051002020D02" pitchFamily="82" charset="0"/>
              </a:rPr>
              <a:t>Lalitgiri</a:t>
            </a:r>
            <a:r>
              <a:rPr lang="en-US" sz="2400" dirty="0">
                <a:latin typeface="Gabriola" panose="04040605051002020D02" pitchFamily="82" charset="0"/>
              </a:rPr>
              <a:t> and </a:t>
            </a:r>
            <a:r>
              <a:rPr lang="en-US" sz="2400" dirty="0" err="1">
                <a:latin typeface="Gabriola" panose="04040605051002020D02" pitchFamily="82" charset="0"/>
              </a:rPr>
              <a:t>Udaygiri</a:t>
            </a:r>
            <a:r>
              <a:rPr lang="en-US" sz="2400" dirty="0">
                <a:latin typeface="Gabriola" panose="04040605051002020D02" pitchFamily="82" charset="0"/>
              </a:rPr>
              <a:t> have not faltered to showcase the wonderful legacy of sculptural brilliance that some of our finest carvers left behind.</a:t>
            </a:r>
            <a:br>
              <a:rPr lang="en-US" sz="2400" dirty="0">
                <a:latin typeface="Gabriola" panose="04040605051002020D02" pitchFamily="82" charset="0"/>
              </a:rPr>
            </a:br>
            <a:endParaRPr lang="en-IN" sz="2400" dirty="0">
              <a:latin typeface="Gabriola" panose="04040605051002020D02" pitchFamily="82" charset="0"/>
            </a:endParaRPr>
          </a:p>
        </p:txBody>
      </p:sp>
      <p:pic>
        <p:nvPicPr>
          <p:cNvPr id="3074" name="Picture 2" descr="Art and Crafts inn Odisha - Patra Tours and Travels">
            <a:extLst>
              <a:ext uri="{FF2B5EF4-FFF2-40B4-BE49-F238E27FC236}">
                <a16:creationId xmlns:a16="http://schemas.microsoft.com/office/drawing/2014/main" id="{5AD9CFC4-1C02-4C51-A0A4-9D39ABD40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833" y="1008031"/>
            <a:ext cx="3690633" cy="242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18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wipe(down)">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85C0-6528-4B2C-8864-37534343B01D}"/>
              </a:ext>
            </a:extLst>
          </p:cNvPr>
          <p:cNvSpPr>
            <a:spLocks noGrp="1"/>
          </p:cNvSpPr>
          <p:nvPr>
            <p:ph type="title"/>
          </p:nvPr>
        </p:nvSpPr>
        <p:spPr>
          <a:xfrm>
            <a:off x="243396" y="365125"/>
            <a:ext cx="10515600" cy="1325563"/>
          </a:xfrm>
        </p:spPr>
        <p:txBody>
          <a:bodyPr/>
          <a:lstStyle/>
          <a:p>
            <a:r>
              <a:rPr lang="en-US" b="1" dirty="0">
                <a:latin typeface="Blackadder ITC" panose="04020505051007020D02" pitchFamily="82" charset="0"/>
              </a:rPr>
              <a:t>Sand Art</a:t>
            </a:r>
            <a:endParaRPr lang="en-IN" dirty="0">
              <a:latin typeface="Blackadder ITC" panose="04020505051007020D02" pitchFamily="82" charset="0"/>
            </a:endParaRPr>
          </a:p>
        </p:txBody>
      </p:sp>
      <p:sp>
        <p:nvSpPr>
          <p:cNvPr id="3" name="Content Placeholder 2">
            <a:extLst>
              <a:ext uri="{FF2B5EF4-FFF2-40B4-BE49-F238E27FC236}">
                <a16:creationId xmlns:a16="http://schemas.microsoft.com/office/drawing/2014/main" id="{A16D84F8-A03E-4297-9999-AC28773CAD8F}"/>
              </a:ext>
            </a:extLst>
          </p:cNvPr>
          <p:cNvSpPr>
            <a:spLocks noGrp="1"/>
          </p:cNvSpPr>
          <p:nvPr>
            <p:ph idx="1"/>
          </p:nvPr>
        </p:nvSpPr>
        <p:spPr>
          <a:xfrm>
            <a:off x="150920" y="1690688"/>
            <a:ext cx="7004482" cy="2801414"/>
          </a:xfrm>
        </p:spPr>
        <p:txBody>
          <a:bodyPr>
            <a:normAutofit/>
          </a:bodyPr>
          <a:lstStyle/>
          <a:p>
            <a:pPr marL="0" indent="0">
              <a:buNone/>
            </a:pPr>
            <a:r>
              <a:rPr lang="en-US" sz="2400" dirty="0">
                <a:latin typeface="Gabriola" panose="04040605051002020D02" pitchFamily="82" charset="0"/>
              </a:rPr>
              <a:t>With clean, fine-grained sand and water as its raw materials, this is an indigenous form of art that found its origin recently if a comparison is drawn to the other forms of art. It is </a:t>
            </a:r>
            <a:r>
              <a:rPr lang="en-US" sz="2400" dirty="0" err="1">
                <a:latin typeface="Gabriola" panose="04040605051002020D02" pitchFamily="82" charset="0"/>
              </a:rPr>
              <a:t>practised</a:t>
            </a:r>
            <a:r>
              <a:rPr lang="en-US" sz="2400" dirty="0">
                <a:latin typeface="Gabriola" panose="04040605051002020D02" pitchFamily="82" charset="0"/>
              </a:rPr>
              <a:t> on the beaches of </a:t>
            </a:r>
            <a:r>
              <a:rPr lang="en-US" sz="2400" dirty="0" err="1">
                <a:latin typeface="Gabriola" panose="04040605051002020D02" pitchFamily="82" charset="0"/>
              </a:rPr>
              <a:t>Puri</a:t>
            </a:r>
            <a:r>
              <a:rPr lang="en-US" sz="2400" dirty="0">
                <a:latin typeface="Gabriola" panose="04040605051002020D02" pitchFamily="82" charset="0"/>
              </a:rPr>
              <a:t> with subjects ranging from Hindu deities to international occasions. With the help of tourism, this art-form has developed exponentially and found worldwide recognition.</a:t>
            </a:r>
            <a:endParaRPr lang="en-IN" sz="2400" dirty="0">
              <a:latin typeface="Gabriola" panose="04040605051002020D02" pitchFamily="82" charset="0"/>
            </a:endParaRPr>
          </a:p>
        </p:txBody>
      </p:sp>
      <p:pic>
        <p:nvPicPr>
          <p:cNvPr id="4098" name="Picture 2" descr="Sand Art in Odisha Photograph by Tours Orissa">
            <a:extLst>
              <a:ext uri="{FF2B5EF4-FFF2-40B4-BE49-F238E27FC236}">
                <a16:creationId xmlns:a16="http://schemas.microsoft.com/office/drawing/2014/main" id="{88F41871-F68A-489D-B5D0-1F187C233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074" y="922605"/>
            <a:ext cx="3483005" cy="232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813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wipe(down)">
                                      <p:cBhvr>
                                        <p:cTn id="1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861D-0DBF-4977-8D59-5AB14ED43162}"/>
              </a:ext>
            </a:extLst>
          </p:cNvPr>
          <p:cNvSpPr>
            <a:spLocks noGrp="1"/>
          </p:cNvSpPr>
          <p:nvPr>
            <p:ph type="title"/>
          </p:nvPr>
        </p:nvSpPr>
        <p:spPr>
          <a:xfrm>
            <a:off x="150919" y="507168"/>
            <a:ext cx="10581443" cy="744584"/>
          </a:xfrm>
        </p:spPr>
        <p:txBody>
          <a:bodyPr/>
          <a:lstStyle/>
          <a:p>
            <a:r>
              <a:rPr lang="en-IN" dirty="0">
                <a:latin typeface="Monotype Corsiva" panose="03010101010201010101" pitchFamily="66" charset="0"/>
              </a:rPr>
              <a:t>Dance</a:t>
            </a:r>
          </a:p>
        </p:txBody>
      </p:sp>
      <p:sp>
        <p:nvSpPr>
          <p:cNvPr id="3" name="Content Placeholder 2">
            <a:extLst>
              <a:ext uri="{FF2B5EF4-FFF2-40B4-BE49-F238E27FC236}">
                <a16:creationId xmlns:a16="http://schemas.microsoft.com/office/drawing/2014/main" id="{2FF0E439-C4C1-4137-8652-92EEA048C1DD}"/>
              </a:ext>
            </a:extLst>
          </p:cNvPr>
          <p:cNvSpPr>
            <a:spLocks noGrp="1"/>
          </p:cNvSpPr>
          <p:nvPr>
            <p:ph idx="1"/>
          </p:nvPr>
        </p:nvSpPr>
        <p:spPr>
          <a:xfrm>
            <a:off x="346228" y="1251752"/>
            <a:ext cx="7457243" cy="4518733"/>
          </a:xfrm>
        </p:spPr>
        <p:txBody>
          <a:bodyPr>
            <a:normAutofit/>
          </a:bodyPr>
          <a:lstStyle/>
          <a:p>
            <a:pPr marL="0" indent="0">
              <a:buNone/>
            </a:pPr>
            <a:endParaRPr lang="en-US" dirty="0"/>
          </a:p>
          <a:p>
            <a:pPr marL="0" indent="0">
              <a:buNone/>
            </a:pPr>
            <a:r>
              <a:rPr lang="en-US" dirty="0">
                <a:latin typeface="Gabriola" panose="04040605051002020D02" pitchFamily="82" charset="0"/>
              </a:rPr>
              <a:t>Originally performed by Devadasis, </a:t>
            </a:r>
            <a:r>
              <a:rPr lang="en-US" dirty="0" err="1">
                <a:latin typeface="Gabriola" panose="04040605051002020D02" pitchFamily="82" charset="0"/>
              </a:rPr>
              <a:t>Odissi</a:t>
            </a:r>
            <a:r>
              <a:rPr lang="en-US" dirty="0">
                <a:latin typeface="Gabriola" panose="04040605051002020D02" pitchFamily="82" charset="0"/>
              </a:rPr>
              <a:t> bears the closest resemblance to temple culture than any other existing form of dance. It traditionally depicts the divine love between Lord Krishna and his consort Radha, drawing inspirations from the lyrical compositions of poet </a:t>
            </a:r>
            <a:r>
              <a:rPr lang="en-US" dirty="0" err="1">
                <a:latin typeface="Gabriola" panose="04040605051002020D02" pitchFamily="82" charset="0"/>
              </a:rPr>
              <a:t>Jayadeva</a:t>
            </a:r>
            <a:r>
              <a:rPr lang="en-US" dirty="0">
                <a:latin typeface="Gabriola" panose="04040605051002020D02" pitchFamily="82" charset="0"/>
              </a:rPr>
              <a:t>. The dance basically involves a mythical story, symbolic costumes, abhinaya (expressions), mudras (gestures) and is extremely graceful</a:t>
            </a:r>
            <a:r>
              <a:rPr lang="en-US" sz="2400" dirty="0">
                <a:latin typeface="Gabriola" panose="04040605051002020D02" pitchFamily="82" charset="0"/>
              </a:rPr>
              <a:t>.</a:t>
            </a:r>
            <a:br>
              <a:rPr lang="en-US" sz="2400" dirty="0">
                <a:latin typeface="Gabriola" panose="04040605051002020D02" pitchFamily="82" charset="0"/>
              </a:rPr>
            </a:br>
            <a:endParaRPr lang="en-IN" sz="2400" dirty="0">
              <a:latin typeface="Gabriola" panose="04040605051002020D02" pitchFamily="82" charset="0"/>
            </a:endParaRPr>
          </a:p>
        </p:txBody>
      </p:sp>
      <p:pic>
        <p:nvPicPr>
          <p:cNvPr id="5122" name="Picture 2" descr="Épinglé sur Indian Classical Dance Photography">
            <a:extLst>
              <a:ext uri="{FF2B5EF4-FFF2-40B4-BE49-F238E27FC236}">
                <a16:creationId xmlns:a16="http://schemas.microsoft.com/office/drawing/2014/main" id="{FC453AE1-CF5E-495C-938F-D640DFC49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482" y="1242319"/>
            <a:ext cx="3269943" cy="435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929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wipe(down)">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B086-E2CF-49A4-A9EB-80ACE1547275}"/>
              </a:ext>
            </a:extLst>
          </p:cNvPr>
          <p:cNvSpPr>
            <a:spLocks noGrp="1"/>
          </p:cNvSpPr>
          <p:nvPr>
            <p:ph type="title"/>
          </p:nvPr>
        </p:nvSpPr>
        <p:spPr>
          <a:xfrm>
            <a:off x="62144" y="365126"/>
            <a:ext cx="11291656" cy="744584"/>
          </a:xfrm>
        </p:spPr>
        <p:txBody>
          <a:bodyPr/>
          <a:lstStyle/>
          <a:p>
            <a:r>
              <a:rPr lang="en-IN" dirty="0">
                <a:latin typeface="Monotype Corsiva" panose="03010101010201010101" pitchFamily="66" charset="0"/>
              </a:rPr>
              <a:t>Jagannath Temple</a:t>
            </a:r>
          </a:p>
        </p:txBody>
      </p:sp>
      <p:sp>
        <p:nvSpPr>
          <p:cNvPr id="3" name="Content Placeholder 2">
            <a:extLst>
              <a:ext uri="{FF2B5EF4-FFF2-40B4-BE49-F238E27FC236}">
                <a16:creationId xmlns:a16="http://schemas.microsoft.com/office/drawing/2014/main" id="{D40B7EEF-D0C6-4D5B-820B-DD2C57500F89}"/>
              </a:ext>
            </a:extLst>
          </p:cNvPr>
          <p:cNvSpPr>
            <a:spLocks noGrp="1"/>
          </p:cNvSpPr>
          <p:nvPr>
            <p:ph idx="1"/>
          </p:nvPr>
        </p:nvSpPr>
        <p:spPr>
          <a:xfrm>
            <a:off x="452761" y="1211803"/>
            <a:ext cx="10679835" cy="1553591"/>
          </a:xfrm>
        </p:spPr>
        <p:txBody>
          <a:bodyPr>
            <a:normAutofit/>
          </a:bodyPr>
          <a:lstStyle/>
          <a:p>
            <a:pPr marL="0" indent="0">
              <a:buNone/>
            </a:pPr>
            <a:r>
              <a:rPr lang="en-US" sz="2400" dirty="0">
                <a:latin typeface="Gabriola" panose="04040605051002020D02" pitchFamily="82" charset="0"/>
              </a:rPr>
              <a:t>The </a:t>
            </a:r>
            <a:r>
              <a:rPr lang="en-US" sz="2400" b="1" dirty="0">
                <a:latin typeface="Gabriola" panose="04040605051002020D02" pitchFamily="82" charset="0"/>
              </a:rPr>
              <a:t>Shree Jagannath Temple</a:t>
            </a:r>
            <a:r>
              <a:rPr lang="en-US" sz="2400" dirty="0">
                <a:latin typeface="Gabriola" panose="04040605051002020D02" pitchFamily="82" charset="0"/>
              </a:rPr>
              <a:t> is an important Hindu temple dedicated to Jagannath, a form of Vishnu, in </a:t>
            </a:r>
            <a:r>
              <a:rPr lang="en-US" sz="2400" dirty="0" err="1">
                <a:latin typeface="Gabriola" panose="04040605051002020D02" pitchFamily="82" charset="0"/>
              </a:rPr>
              <a:t>Puri</a:t>
            </a:r>
            <a:r>
              <a:rPr lang="en-US" sz="2400" dirty="0">
                <a:latin typeface="Gabriola" panose="04040605051002020D02" pitchFamily="82" charset="0"/>
              </a:rPr>
              <a:t> in the state of Odisha on the eastern coast of India. The present temple was rebuilt from the 10th century onwards, on the site of an earlier temple, and begun by King </a:t>
            </a:r>
            <a:r>
              <a:rPr lang="en-US" sz="2400" dirty="0" err="1">
                <a:latin typeface="Gabriola" panose="04040605051002020D02" pitchFamily="82" charset="0"/>
              </a:rPr>
              <a:t>Anantavarman</a:t>
            </a:r>
            <a:r>
              <a:rPr lang="en-US" sz="2400" dirty="0">
                <a:latin typeface="Gabriola" panose="04040605051002020D02" pitchFamily="82" charset="0"/>
              </a:rPr>
              <a:t> </a:t>
            </a:r>
            <a:r>
              <a:rPr lang="en-US" sz="2400" dirty="0" err="1">
                <a:latin typeface="Gabriola" panose="04040605051002020D02" pitchFamily="82" charset="0"/>
              </a:rPr>
              <a:t>Chodaganga</a:t>
            </a:r>
            <a:r>
              <a:rPr lang="en-US" sz="2400" dirty="0">
                <a:latin typeface="Gabriola" panose="04040605051002020D02" pitchFamily="82" charset="0"/>
              </a:rPr>
              <a:t> Deva, first of the Eastern Ganga dynasty.</a:t>
            </a:r>
          </a:p>
          <a:p>
            <a:endParaRPr lang="en-IN" dirty="0"/>
          </a:p>
        </p:txBody>
      </p:sp>
      <p:pic>
        <p:nvPicPr>
          <p:cNvPr id="17410" name="Picture 2" descr="Jagannath Temple, Puri">
            <a:extLst>
              <a:ext uri="{FF2B5EF4-FFF2-40B4-BE49-F238E27FC236}">
                <a16:creationId xmlns:a16="http://schemas.microsoft.com/office/drawing/2014/main" id="{624E70D4-4BD3-470E-AC71-F06263C33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82" y="3178205"/>
            <a:ext cx="2044084" cy="27254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67E3B6-5251-488A-AF1A-38E99887A743}"/>
              </a:ext>
            </a:extLst>
          </p:cNvPr>
          <p:cNvSpPr txBox="1"/>
          <p:nvPr/>
        </p:nvSpPr>
        <p:spPr>
          <a:xfrm>
            <a:off x="4110361" y="2867486"/>
            <a:ext cx="7350711" cy="2677656"/>
          </a:xfrm>
          <a:prstGeom prst="rect">
            <a:avLst/>
          </a:prstGeom>
          <a:noFill/>
        </p:spPr>
        <p:txBody>
          <a:bodyPr wrap="square" rtlCol="0">
            <a:spAutoFit/>
          </a:bodyPr>
          <a:lstStyle/>
          <a:p>
            <a:r>
              <a:rPr lang="en-US" sz="2400" dirty="0">
                <a:latin typeface="Gabriola" panose="04040605051002020D02" pitchFamily="82" charset="0"/>
              </a:rPr>
              <a:t>The </a:t>
            </a:r>
            <a:r>
              <a:rPr lang="en-US" sz="2400" dirty="0" err="1">
                <a:latin typeface="Gabriola" panose="04040605051002020D02" pitchFamily="82" charset="0"/>
              </a:rPr>
              <a:t>Puri</a:t>
            </a:r>
            <a:r>
              <a:rPr lang="en-US" sz="2400" dirty="0">
                <a:latin typeface="Gabriola" panose="04040605051002020D02" pitchFamily="82" charset="0"/>
              </a:rPr>
              <a:t> temple is famous for its annual </a:t>
            </a:r>
            <a:r>
              <a:rPr lang="en-US" sz="2400" dirty="0" err="1">
                <a:latin typeface="Gabriola" panose="04040605051002020D02" pitchFamily="82" charset="0"/>
              </a:rPr>
              <a:t>Ratha</a:t>
            </a:r>
            <a:r>
              <a:rPr lang="en-US" sz="2400" dirty="0">
                <a:latin typeface="Gabriola" panose="04040605051002020D02" pitchFamily="82" charset="0"/>
              </a:rPr>
              <a:t> yatra, or chariot festival, in which the three principal deities are pulled on huge and elaborately decorated temple cars. These gave their name to the English term 'Juggernaut'. Unlike the stone and metal icons found in most Hindu temples, the image of Jagannath is made of wood and is ceremoniously replaced every twelve or nineteen years by an exact replica. It is one of the </a:t>
            </a:r>
            <a:r>
              <a:rPr lang="en-US" sz="2400" u="sng" dirty="0">
                <a:latin typeface="Gabriola" panose="04040605051002020D02" pitchFamily="82" charset="0"/>
              </a:rPr>
              <a:t>Char Dham</a:t>
            </a:r>
            <a:r>
              <a:rPr lang="en-US" sz="2400" dirty="0">
                <a:latin typeface="Gabriola" panose="04040605051002020D02" pitchFamily="82" charset="0"/>
              </a:rPr>
              <a:t>.</a:t>
            </a:r>
            <a:endParaRPr lang="en-IN" sz="2400" dirty="0">
              <a:latin typeface="Gabriola" panose="04040605051002020D02" pitchFamily="82" charset="0"/>
            </a:endParaRPr>
          </a:p>
        </p:txBody>
      </p:sp>
    </p:spTree>
    <p:extLst>
      <p:ext uri="{BB962C8B-B14F-4D97-AF65-F5344CB8AC3E}">
        <p14:creationId xmlns:p14="http://schemas.microsoft.com/office/powerpoint/2010/main" val="786862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10"/>
                                        </p:tgtEl>
                                        <p:attrNameLst>
                                          <p:attrName>style.visibility</p:attrName>
                                        </p:attrNameLst>
                                      </p:cBhvr>
                                      <p:to>
                                        <p:strVal val="visible"/>
                                      </p:to>
                                    </p:set>
                                    <p:anim calcmode="lin" valueType="num">
                                      <p:cBhvr additive="base">
                                        <p:cTn id="25" dur="500" fill="hold"/>
                                        <p:tgtEl>
                                          <p:spTgt spid="17410"/>
                                        </p:tgtEl>
                                        <p:attrNameLst>
                                          <p:attrName>ppt_x</p:attrName>
                                        </p:attrNameLst>
                                      </p:cBhvr>
                                      <p:tavLst>
                                        <p:tav tm="0">
                                          <p:val>
                                            <p:strVal val="#ppt_x"/>
                                          </p:val>
                                        </p:tav>
                                        <p:tav tm="100000">
                                          <p:val>
                                            <p:strVal val="#ppt_x"/>
                                          </p:val>
                                        </p:tav>
                                      </p:tavLst>
                                    </p:anim>
                                    <p:anim calcmode="lin" valueType="num">
                                      <p:cBhvr additive="base">
                                        <p:cTn id="26"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10F0-F419-4DDD-B63A-8798F1FF951A}"/>
              </a:ext>
            </a:extLst>
          </p:cNvPr>
          <p:cNvSpPr>
            <a:spLocks noGrp="1"/>
          </p:cNvSpPr>
          <p:nvPr>
            <p:ph type="title"/>
          </p:nvPr>
        </p:nvSpPr>
        <p:spPr>
          <a:xfrm>
            <a:off x="150920" y="261891"/>
            <a:ext cx="10363198" cy="830062"/>
          </a:xfrm>
        </p:spPr>
        <p:txBody>
          <a:bodyPr>
            <a:noAutofit/>
          </a:bodyPr>
          <a:lstStyle/>
          <a:p>
            <a:r>
              <a:rPr lang="en-IN" sz="3200" dirty="0" err="1">
                <a:latin typeface="Monotype Corsiva" panose="03010101010201010101" pitchFamily="66" charset="0"/>
              </a:rPr>
              <a:t>Now,shall</a:t>
            </a:r>
            <a:r>
              <a:rPr lang="en-IN" sz="3200" dirty="0">
                <a:latin typeface="Monotype Corsiva" panose="03010101010201010101" pitchFamily="66" charset="0"/>
              </a:rPr>
              <a:t> we talk about history of  Orissa?</a:t>
            </a:r>
            <a:br>
              <a:rPr lang="en-IN" sz="3200" dirty="0">
                <a:latin typeface="Monotype Corsiva" panose="03010101010201010101" pitchFamily="66" charset="0"/>
              </a:rPr>
            </a:br>
            <a:r>
              <a:rPr lang="en-IN" sz="3200" dirty="0">
                <a:latin typeface="Monotype Corsiva" panose="03010101010201010101" pitchFamily="66" charset="0"/>
              </a:rPr>
              <a:t>Let’s begin…</a:t>
            </a:r>
          </a:p>
        </p:txBody>
      </p:sp>
      <p:sp>
        <p:nvSpPr>
          <p:cNvPr id="3" name="Content Placeholder 2">
            <a:extLst>
              <a:ext uri="{FF2B5EF4-FFF2-40B4-BE49-F238E27FC236}">
                <a16:creationId xmlns:a16="http://schemas.microsoft.com/office/drawing/2014/main" id="{1D6BB024-0389-4945-AC2D-96C67BAB8F10}"/>
              </a:ext>
            </a:extLst>
          </p:cNvPr>
          <p:cNvSpPr>
            <a:spLocks noGrp="1"/>
          </p:cNvSpPr>
          <p:nvPr>
            <p:ph idx="1"/>
          </p:nvPr>
        </p:nvSpPr>
        <p:spPr>
          <a:xfrm>
            <a:off x="648069" y="1571348"/>
            <a:ext cx="11043821" cy="5024761"/>
          </a:xfrm>
        </p:spPr>
        <p:txBody>
          <a:bodyPr>
            <a:normAutofit fontScale="92500" lnSpcReduction="10000"/>
          </a:bodyPr>
          <a:lstStyle/>
          <a:p>
            <a:pPr marL="0" indent="0">
              <a:buNone/>
            </a:pPr>
            <a:r>
              <a:rPr lang="en-US" sz="2600" dirty="0">
                <a:latin typeface="Gabriola" panose="04040605051002020D02" pitchFamily="82" charset="0"/>
              </a:rPr>
              <a:t>1)Odisha has a rich history which dates back to the time of Kalinga war .It is that land which made the transformation of Asoka from </a:t>
            </a:r>
            <a:r>
              <a:rPr lang="en-US" sz="2600" dirty="0" err="1">
                <a:latin typeface="Gabriola" panose="04040605051002020D02" pitchFamily="82" charset="0"/>
              </a:rPr>
              <a:t>Chandasoka</a:t>
            </a:r>
            <a:r>
              <a:rPr lang="en-US" sz="2600" dirty="0">
                <a:latin typeface="Gabriola" panose="04040605051002020D02" pitchFamily="82" charset="0"/>
              </a:rPr>
              <a:t> to </a:t>
            </a:r>
            <a:r>
              <a:rPr lang="en-US" sz="2600" dirty="0" err="1">
                <a:latin typeface="Gabriola" panose="04040605051002020D02" pitchFamily="82" charset="0"/>
              </a:rPr>
              <a:t>Dharmasoka</a:t>
            </a:r>
            <a:r>
              <a:rPr lang="en-US" sz="2600" dirty="0">
                <a:latin typeface="Gabriola" panose="04040605051002020D02" pitchFamily="82" charset="0"/>
              </a:rPr>
              <a:t>.</a:t>
            </a:r>
          </a:p>
          <a:p>
            <a:pPr marL="0" indent="0">
              <a:buNone/>
            </a:pPr>
            <a:r>
              <a:rPr lang="en-US" sz="2600" dirty="0">
                <a:latin typeface="Gabriola" panose="04040605051002020D02" pitchFamily="82" charset="0"/>
              </a:rPr>
              <a:t>2)261 BC - Kalinga war . It was fought between Asoka </a:t>
            </a:r>
            <a:r>
              <a:rPr lang="en-US" sz="2600" dirty="0" err="1">
                <a:latin typeface="Gabriola" panose="04040605051002020D02" pitchFamily="82" charset="0"/>
              </a:rPr>
              <a:t>samrat</a:t>
            </a:r>
            <a:r>
              <a:rPr lang="en-US" sz="2600" dirty="0">
                <a:latin typeface="Gabriola" panose="04040605051002020D02" pitchFamily="82" charset="0"/>
              </a:rPr>
              <a:t> and the Kalinga warriors. Though it was not clear who ruled Odisha at that time but that war is one of the most famous battles ever fought in the world. With this the </a:t>
            </a:r>
            <a:r>
              <a:rPr lang="en-US" sz="2600" dirty="0" err="1">
                <a:latin typeface="Gabriola" panose="04040605051002020D02" pitchFamily="82" charset="0"/>
              </a:rPr>
              <a:t>Mauruas</a:t>
            </a:r>
            <a:r>
              <a:rPr lang="en-US" sz="2600" dirty="0">
                <a:latin typeface="Gabriola" panose="04040605051002020D02" pitchFamily="82" charset="0"/>
              </a:rPr>
              <a:t> ruled Odisha for nearly 200 years till 1st century BC.</a:t>
            </a:r>
          </a:p>
          <a:p>
            <a:pPr marL="0" indent="0">
              <a:buNone/>
            </a:pPr>
            <a:r>
              <a:rPr lang="en-US" sz="2600" dirty="0">
                <a:latin typeface="Gabriola" panose="04040605051002020D02" pitchFamily="82" charset="0"/>
              </a:rPr>
              <a:t>3)1st Century BC - In that period Kalinga was out of the Maurya kingdom and it was ruled by </a:t>
            </a:r>
            <a:r>
              <a:rPr lang="en-US" sz="2600" dirty="0" err="1">
                <a:latin typeface="Gabriola" panose="04040605051002020D02" pitchFamily="82" charset="0"/>
              </a:rPr>
              <a:t>Chhadis</a:t>
            </a:r>
            <a:r>
              <a:rPr lang="en-US" sz="2600" dirty="0">
                <a:latin typeface="Gabriola" panose="04040605051002020D02" pitchFamily="82" charset="0"/>
              </a:rPr>
              <a:t>. In 49BC </a:t>
            </a:r>
            <a:r>
              <a:rPr lang="en-US" sz="2600" dirty="0" err="1">
                <a:latin typeface="Gabriola" panose="04040605051002020D02" pitchFamily="82" charset="0"/>
              </a:rPr>
              <a:t>Kharavela</a:t>
            </a:r>
            <a:r>
              <a:rPr lang="en-US" sz="2600" dirty="0">
                <a:latin typeface="Gabriola" panose="04040605051002020D02" pitchFamily="82" charset="0"/>
              </a:rPr>
              <a:t> came to power and as it is known in that time the Kalinga empire spanned from Ganga to Godavari at that time.</a:t>
            </a:r>
          </a:p>
          <a:p>
            <a:pPr marL="0" indent="0">
              <a:buNone/>
            </a:pPr>
            <a:r>
              <a:rPr lang="en-US" sz="2600" dirty="0">
                <a:latin typeface="Gabriola" panose="04040605051002020D02" pitchFamily="82" charset="0"/>
              </a:rPr>
              <a:t>4)2nd Century AD- Kalinga was acquired by </a:t>
            </a:r>
            <a:r>
              <a:rPr lang="en-US" sz="2600" dirty="0" err="1">
                <a:latin typeface="Gabriola" panose="04040605051002020D02" pitchFamily="82" charset="0"/>
              </a:rPr>
              <a:t>Satabahana</a:t>
            </a:r>
            <a:r>
              <a:rPr lang="en-US" sz="2600" dirty="0">
                <a:latin typeface="Gabriola" panose="04040605051002020D02" pitchFamily="82" charset="0"/>
              </a:rPr>
              <a:t> and it remained under their rule till 202 AD. After that it fell into different empires before it was invaded by Guptas.</a:t>
            </a:r>
          </a:p>
          <a:p>
            <a:pPr marL="0" indent="0">
              <a:buNone/>
            </a:pPr>
            <a:r>
              <a:rPr lang="en-US" sz="2600" dirty="0">
                <a:latin typeface="Gabriola" panose="04040605051002020D02" pitchFamily="82" charset="0"/>
              </a:rPr>
              <a:t>5)350 - </a:t>
            </a:r>
            <a:r>
              <a:rPr lang="en-US" sz="2600" dirty="0" err="1">
                <a:latin typeface="Gabriola" panose="04040605051002020D02" pitchFamily="82" charset="0"/>
              </a:rPr>
              <a:t>Samudragupta</a:t>
            </a:r>
            <a:r>
              <a:rPr lang="en-US" sz="2600" dirty="0">
                <a:latin typeface="Gabriola" panose="04040605051002020D02" pitchFamily="82" charset="0"/>
              </a:rPr>
              <a:t> invaded and conquered most parts of Odisha and then Guptas ruled for some years.</a:t>
            </a:r>
          </a:p>
          <a:p>
            <a:pPr marL="0" indent="0">
              <a:buNone/>
            </a:pPr>
            <a:r>
              <a:rPr lang="en-US" sz="2600" dirty="0">
                <a:latin typeface="Gabriola" panose="04040605051002020D02" pitchFamily="82" charset="0"/>
              </a:rPr>
              <a:t>6)6-7 century - </a:t>
            </a:r>
            <a:r>
              <a:rPr lang="en-US" sz="2600" dirty="0" err="1">
                <a:latin typeface="Gabriola" panose="04040605051002020D02" pitchFamily="82" charset="0"/>
              </a:rPr>
              <a:t>Sailabhava</a:t>
            </a:r>
            <a:r>
              <a:rPr lang="en-US" sz="2600" dirty="0">
                <a:latin typeface="Gabriola" panose="04040605051002020D02" pitchFamily="82" charset="0"/>
              </a:rPr>
              <a:t> dynasty started ruling in the coastal Odisha. It is believed that the trades flourished in that period . The </a:t>
            </a:r>
            <a:r>
              <a:rPr lang="en-US" sz="2600" dirty="0" err="1">
                <a:latin typeface="Gabriola" panose="04040605051002020D02" pitchFamily="82" charset="0"/>
              </a:rPr>
              <a:t>sadhaba</a:t>
            </a:r>
            <a:r>
              <a:rPr lang="en-US" sz="2600" dirty="0">
                <a:latin typeface="Gabriola" panose="04040605051002020D02" pitchFamily="82" charset="0"/>
              </a:rPr>
              <a:t> </a:t>
            </a:r>
            <a:r>
              <a:rPr lang="en-US" sz="2600" dirty="0" err="1">
                <a:latin typeface="Gabriola" panose="04040605051002020D02" pitchFamily="82" charset="0"/>
              </a:rPr>
              <a:t>pua</a:t>
            </a:r>
            <a:r>
              <a:rPr lang="en-US" sz="2600" dirty="0">
                <a:latin typeface="Gabriola" panose="04040605051002020D02" pitchFamily="82" charset="0"/>
              </a:rPr>
              <a:t> of Odisha used to travel far locations to trade. In 621 AD Harsha </a:t>
            </a:r>
            <a:r>
              <a:rPr lang="en-US" sz="2600" dirty="0" err="1">
                <a:latin typeface="Gabriola" panose="04040605051002020D02" pitchFamily="82" charset="0"/>
              </a:rPr>
              <a:t>vardhan</a:t>
            </a:r>
            <a:r>
              <a:rPr lang="en-US" sz="2600" dirty="0">
                <a:latin typeface="Gabriola" panose="04040605051002020D02" pitchFamily="82" charset="0"/>
              </a:rPr>
              <a:t> acquired some parts of Odisha. Chinese traveler </a:t>
            </a:r>
            <a:r>
              <a:rPr lang="en-US" sz="2600" dirty="0" err="1">
                <a:latin typeface="Gabriola" panose="04040605051002020D02" pitchFamily="82" charset="0"/>
              </a:rPr>
              <a:t>Hiuen</a:t>
            </a:r>
            <a:r>
              <a:rPr lang="en-US" sz="2600" dirty="0">
                <a:latin typeface="Gabriola" panose="04040605051002020D02" pitchFamily="82" charset="0"/>
              </a:rPr>
              <a:t> Tsang visited Odisha in the 630 AD.</a:t>
            </a:r>
          </a:p>
          <a:p>
            <a:endParaRPr lang="en-IN" sz="1400" dirty="0"/>
          </a:p>
        </p:txBody>
      </p:sp>
    </p:spTree>
    <p:extLst>
      <p:ext uri="{BB962C8B-B14F-4D97-AF65-F5344CB8AC3E}">
        <p14:creationId xmlns:p14="http://schemas.microsoft.com/office/powerpoint/2010/main" val="4107921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D830-0884-48F0-90A6-A165765F5951}"/>
              </a:ext>
            </a:extLst>
          </p:cNvPr>
          <p:cNvSpPr>
            <a:spLocks noGrp="1"/>
          </p:cNvSpPr>
          <p:nvPr>
            <p:ph type="title"/>
          </p:nvPr>
        </p:nvSpPr>
        <p:spPr>
          <a:xfrm>
            <a:off x="435007" y="248573"/>
            <a:ext cx="6489576" cy="6303146"/>
          </a:xfrm>
        </p:spPr>
        <p:txBody>
          <a:bodyPr>
            <a:noAutofit/>
          </a:bodyPr>
          <a:lstStyle/>
          <a:p>
            <a:r>
              <a:rPr lang="en-US" sz="2000" dirty="0">
                <a:latin typeface="Gabriola" panose="04040605051002020D02" pitchFamily="82" charset="0"/>
              </a:rPr>
              <a:t>7)1038 - </a:t>
            </a:r>
            <a:r>
              <a:rPr lang="en-US" sz="2000" dirty="0" err="1">
                <a:latin typeface="Gabriola" panose="04040605051002020D02" pitchFamily="82" charset="0"/>
              </a:rPr>
              <a:t>Gangas</a:t>
            </a:r>
            <a:r>
              <a:rPr lang="en-US" sz="2000" dirty="0">
                <a:latin typeface="Gabriola" panose="04040605051002020D02" pitchFamily="82" charset="0"/>
              </a:rPr>
              <a:t> started to rule Odisha. They are the people who built many temples and monuments including the world famous Jagannath and Konark sun temple.</a:t>
            </a:r>
            <a:br>
              <a:rPr lang="en-US" sz="2000" dirty="0">
                <a:latin typeface="Gabriola" panose="04040605051002020D02" pitchFamily="82" charset="0"/>
              </a:rPr>
            </a:br>
            <a:r>
              <a:rPr lang="en-US" sz="2000" dirty="0">
                <a:latin typeface="Gabriola" panose="04040605051002020D02" pitchFamily="82" charset="0"/>
              </a:rPr>
              <a:t>8)1112 - </a:t>
            </a:r>
            <a:r>
              <a:rPr lang="en-US" sz="2000" dirty="0" err="1">
                <a:latin typeface="Gabriola" panose="04040605051002020D02" pitchFamily="82" charset="0"/>
              </a:rPr>
              <a:t>Choda</a:t>
            </a:r>
            <a:r>
              <a:rPr lang="en-US" sz="2000" dirty="0">
                <a:latin typeface="Gabriola" panose="04040605051002020D02" pitchFamily="82" charset="0"/>
              </a:rPr>
              <a:t> Ganga Dev became the </a:t>
            </a:r>
            <a:r>
              <a:rPr lang="en-US" sz="2000" dirty="0" err="1">
                <a:latin typeface="Gabriola" panose="04040605051002020D02" pitchFamily="82" charset="0"/>
              </a:rPr>
              <a:t>king.He</a:t>
            </a:r>
            <a:r>
              <a:rPr lang="en-US" sz="2000" dirty="0">
                <a:latin typeface="Gabriola" panose="04040605051002020D02" pitchFamily="82" charset="0"/>
              </a:rPr>
              <a:t> built the famous Jagannath temple.</a:t>
            </a:r>
            <a:br>
              <a:rPr lang="en-US" sz="2000" dirty="0">
                <a:latin typeface="Gabriola" panose="04040605051002020D02" pitchFamily="82" charset="0"/>
              </a:rPr>
            </a:br>
            <a:r>
              <a:rPr lang="en-US" sz="2000" dirty="0">
                <a:latin typeface="Gabriola" panose="04040605051002020D02" pitchFamily="82" charset="0"/>
              </a:rPr>
              <a:t>9)1238- Narasimha Dev came to power , who later on built the sun temple at Konark.</a:t>
            </a:r>
            <a:br>
              <a:rPr lang="en-US" sz="2000" dirty="0">
                <a:latin typeface="Gabriola" panose="04040605051002020D02" pitchFamily="82" charset="0"/>
              </a:rPr>
            </a:br>
            <a:r>
              <a:rPr lang="en-US" sz="2000" dirty="0">
                <a:latin typeface="Gabriola" panose="04040605051002020D02" pitchFamily="82" charset="0"/>
              </a:rPr>
              <a:t>10)1361- Firoz Shah </a:t>
            </a:r>
            <a:r>
              <a:rPr lang="en-US" sz="2000" dirty="0" err="1">
                <a:latin typeface="Gabriola" panose="04040605051002020D02" pitchFamily="82" charset="0"/>
              </a:rPr>
              <a:t>Tuglaq</a:t>
            </a:r>
            <a:r>
              <a:rPr lang="en-US" sz="2000" dirty="0">
                <a:latin typeface="Gabriola" panose="04040605051002020D02" pitchFamily="82" charset="0"/>
              </a:rPr>
              <a:t> invaded Odisha and acquired </a:t>
            </a:r>
            <a:r>
              <a:rPr lang="en-US" sz="2000" dirty="0" err="1">
                <a:latin typeface="Gabriola" panose="04040605051002020D02" pitchFamily="82" charset="0"/>
              </a:rPr>
              <a:t>Vidanasi</a:t>
            </a:r>
            <a:r>
              <a:rPr lang="en-US" sz="2000" dirty="0">
                <a:latin typeface="Gabriola" panose="04040605051002020D02" pitchFamily="82" charset="0"/>
              </a:rPr>
              <a:t> </a:t>
            </a:r>
            <a:r>
              <a:rPr lang="en-US" sz="2000" dirty="0" err="1">
                <a:latin typeface="Gabriola" panose="04040605051002020D02" pitchFamily="82" charset="0"/>
              </a:rPr>
              <a:t>Katak</a:t>
            </a:r>
            <a:r>
              <a:rPr lang="en-US" sz="2000" dirty="0">
                <a:latin typeface="Gabriola" panose="04040605051002020D02" pitchFamily="82" charset="0"/>
              </a:rPr>
              <a:t>(Cuttack).</a:t>
            </a:r>
            <a:br>
              <a:rPr lang="en-US" sz="2000" dirty="0">
                <a:latin typeface="Gabriola" panose="04040605051002020D02" pitchFamily="82" charset="0"/>
              </a:rPr>
            </a:br>
            <a:r>
              <a:rPr lang="en-US" sz="2000" dirty="0">
                <a:latin typeface="Gabriola" panose="04040605051002020D02" pitchFamily="82" charset="0"/>
              </a:rPr>
              <a:t>11)After that for some time Odisha was the battle ground between Afghans and Mughals.</a:t>
            </a:r>
            <a:br>
              <a:rPr lang="en-US" sz="2000" dirty="0">
                <a:latin typeface="Gabriola" panose="04040605051002020D02" pitchFamily="82" charset="0"/>
              </a:rPr>
            </a:br>
            <a:r>
              <a:rPr lang="en-US" sz="2000" dirty="0">
                <a:latin typeface="Gabriola" panose="04040605051002020D02" pitchFamily="82" charset="0"/>
              </a:rPr>
              <a:t>12)1568-Mukunda Dev , the last independent ruler of Odisha was dethroned.</a:t>
            </a:r>
            <a:br>
              <a:rPr lang="en-US" sz="2000" dirty="0">
                <a:latin typeface="Gabriola" panose="04040605051002020D02" pitchFamily="82" charset="0"/>
              </a:rPr>
            </a:br>
            <a:r>
              <a:rPr lang="en-US" sz="2000" dirty="0">
                <a:latin typeface="Gabriola" panose="04040605051002020D02" pitchFamily="82" charset="0"/>
              </a:rPr>
              <a:t>13)After that Odisha was ruled by Mughals and for some year it was under the Maratha empire.</a:t>
            </a:r>
            <a:br>
              <a:rPr lang="en-US" sz="2000" dirty="0">
                <a:latin typeface="Gabriola" panose="04040605051002020D02" pitchFamily="82" charset="0"/>
              </a:rPr>
            </a:br>
            <a:r>
              <a:rPr lang="en-US" sz="2000" dirty="0">
                <a:latin typeface="Gabriola" panose="04040605051002020D02" pitchFamily="82" charset="0"/>
              </a:rPr>
              <a:t>14)1803-Odisha was the last independent state to be included in the British empire.</a:t>
            </a:r>
            <a:br>
              <a:rPr lang="en-US" sz="2000" dirty="0">
                <a:latin typeface="Gabriola" panose="04040605051002020D02" pitchFamily="82" charset="0"/>
              </a:rPr>
            </a:br>
            <a:r>
              <a:rPr lang="en-US" sz="2000" dirty="0">
                <a:latin typeface="Gabriola" panose="04040605051002020D02" pitchFamily="82" charset="0"/>
              </a:rPr>
              <a:t>15)1866- The infamous Na-</a:t>
            </a:r>
            <a:r>
              <a:rPr lang="en-US" sz="2000" dirty="0" err="1">
                <a:latin typeface="Gabriola" panose="04040605051002020D02" pitchFamily="82" charset="0"/>
              </a:rPr>
              <a:t>anka</a:t>
            </a:r>
            <a:r>
              <a:rPr lang="en-US" sz="2000" dirty="0">
                <a:latin typeface="Gabriola" panose="04040605051002020D02" pitchFamily="82" charset="0"/>
              </a:rPr>
              <a:t> famine that killed almost a million people of Odisha.</a:t>
            </a:r>
            <a:br>
              <a:rPr lang="en-US" sz="2000" dirty="0">
                <a:latin typeface="Gabriola" panose="04040605051002020D02" pitchFamily="82" charset="0"/>
              </a:rPr>
            </a:br>
            <a:r>
              <a:rPr lang="en-US" sz="2000" dirty="0">
                <a:latin typeface="Gabriola" panose="04040605051002020D02" pitchFamily="82" charset="0"/>
              </a:rPr>
              <a:t>16)1936- Odisha became the first state to be built on the basis of language.</a:t>
            </a:r>
            <a:br>
              <a:rPr lang="en-US" sz="2000" dirty="0">
                <a:latin typeface="Gabriola" panose="04040605051002020D02" pitchFamily="82" charset="0"/>
              </a:rPr>
            </a:br>
            <a:r>
              <a:rPr lang="en-US" sz="2000" dirty="0">
                <a:latin typeface="Gabriola" panose="04040605051002020D02" pitchFamily="82" charset="0"/>
              </a:rPr>
              <a:t>17)1942-Eram massacre by the British .</a:t>
            </a:r>
            <a:br>
              <a:rPr lang="en-US" sz="2000" dirty="0">
                <a:latin typeface="Gabriola" panose="04040605051002020D02" pitchFamily="82" charset="0"/>
              </a:rPr>
            </a:br>
            <a:endParaRPr lang="en-IN" sz="2000" dirty="0">
              <a:latin typeface="Gabriola" panose="04040605051002020D02" pitchFamily="82" charset="0"/>
            </a:endParaRPr>
          </a:p>
        </p:txBody>
      </p:sp>
      <p:pic>
        <p:nvPicPr>
          <p:cNvPr id="7170" name="Picture 2" descr="10 beautiful places to visit in Odisha – ScoutMyTrip Blog">
            <a:extLst>
              <a:ext uri="{FF2B5EF4-FFF2-40B4-BE49-F238E27FC236}">
                <a16:creationId xmlns:a16="http://schemas.microsoft.com/office/drawing/2014/main" id="{3BCBCBD9-ABE1-435C-B3E5-32F2F6DD9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008" y="248573"/>
            <a:ext cx="3023783" cy="201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779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wipe(down)">
                                      <p:cBhvr>
                                        <p:cTn id="1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734</TotalTime>
  <Words>3818</Words>
  <Application>Microsoft Office PowerPoint</Application>
  <PresentationFormat>Widescreen</PresentationFormat>
  <Paragraphs>94</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Blackadder ITC</vt:lpstr>
      <vt:lpstr>Calibri</vt:lpstr>
      <vt:lpstr>Calibri Light</vt:lpstr>
      <vt:lpstr>Edwardian Script ITC</vt:lpstr>
      <vt:lpstr>French Script MT</vt:lpstr>
      <vt:lpstr>Gabriola</vt:lpstr>
      <vt:lpstr>Monotype Corsiva</vt:lpstr>
      <vt:lpstr>Office Theme</vt:lpstr>
      <vt:lpstr>PowerPoint Presentation</vt:lpstr>
      <vt:lpstr>Introduction-   Odisha, formerly called Orissa, state of India. Located in the northeastern part of the country, it is bounded by the states             of Jharkhand and West Bengal to the north and northeast, by the Bay of    Bengal to the east, and by the states of Andhra Pradesh and Telangana  to the south and Chattishgarh to the west. Before India became independent in 1947, Odisha’s capital was at Cuttak. The present capital was subsequently built at Bhubaneshwar, in the vicinity of the city’s historic temples in the east-central coastal plains. In late 2011 the state’s name was officially changed from Orissa to Odisha. Area 60,119 square miles (155,707 square km).  </vt:lpstr>
      <vt:lpstr>So,lets first see the famous culture and  heritage of  Orissa…..</vt:lpstr>
      <vt:lpstr>Rock paintings..</vt:lpstr>
      <vt:lpstr>Sand Art</vt:lpstr>
      <vt:lpstr>Dance</vt:lpstr>
      <vt:lpstr>Jagannath Temple</vt:lpstr>
      <vt:lpstr>Now,shall we talk about history of  Orissa? Let’s begin…</vt:lpstr>
      <vt:lpstr>7)1038 - Gangas started to rule Odisha. They are the people who built many temples and monuments including the world famous Jagannath and Konark sun temple. 8)1112 - Choda Ganga Dev became the king.He built the famous Jagannath temple. 9)1238- Narasimha Dev came to power , who later on built the sun temple at Konark. 10)1361- Firoz Shah Tuglaq invaded Odisha and acquired Vidanasi Katak(Cuttack). 11)After that for some time Odisha was the battle ground between Afghans and Mughals. 12)1568-Mukunda Dev , the last independent ruler of Odisha was dethroned. 13)After that Odisha was ruled by Mughals and for some year it was under the Maratha empire. 14)1803-Odisha was the last independent state to be included in the British empire. 15)1866- The infamous Na-anka famine that killed almost a million people of Odisha. 16)1936- Odisha became the first state to be built on the basis of language. 17)1942-Eram massacre by the British . </vt:lpstr>
      <vt:lpstr>PowerPoint Presentation</vt:lpstr>
      <vt:lpstr>Another mathematician of  Orissa Indulata L. Sukla</vt:lpstr>
      <vt:lpstr>Frist female scientist of Orissa…</vt:lpstr>
      <vt:lpstr>Gokulananda Mahapatra</vt:lpstr>
      <vt:lpstr>Now let’s see some of  the economical activities of Orissa...</vt:lpstr>
      <vt:lpstr>In agriculture-</vt:lpstr>
      <vt:lpstr>Power</vt:lpstr>
      <vt:lpstr>Now,if we notice then Orissa was really famous for literature also right,  So, let’s dive in!</vt:lpstr>
      <vt:lpstr>Sarla Das..</vt:lpstr>
      <vt:lpstr>Now let’s take a look at literature of orissa in detail....</vt:lpstr>
      <vt:lpstr>Now if we take a look at the forests and biodiversity of Orissa....</vt:lpstr>
      <vt:lpstr>Major biodiversity hotspots in Orissa Similipal Biosphere Reserve:</vt:lpstr>
      <vt:lpstr>Wildlife in Orissa:</vt:lpstr>
      <vt:lpstr>Forests of Orissa</vt:lpstr>
      <vt:lpstr>Tribal  societies of  Orissa…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rupal pathak</dc:creator>
  <cp:lastModifiedBy>rupal pathak</cp:lastModifiedBy>
  <cp:revision>53</cp:revision>
  <dcterms:created xsi:type="dcterms:W3CDTF">2020-11-19T09:42:56Z</dcterms:created>
  <dcterms:modified xsi:type="dcterms:W3CDTF">2020-11-24T10:11:22Z</dcterms:modified>
</cp:coreProperties>
</file>